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aleway"/>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regular.fntdata"/><Relationship Id="rId41" Type="http://schemas.openxmlformats.org/officeDocument/2006/relationships/slide" Target="slides/slide36.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Lato-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c972da9ee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c972da9ee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c972da9ee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c972da9ee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2c972da9ee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2c972da9ee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c972da9ee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2c972da9ee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an extension to CLIP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c972da9ee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c972da9ee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2c972da9ee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2c972da9ee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2c972da9ee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2c972da9ee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Train CLIP using contrastive learning, so using only the image, text pair datasets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c972da9ee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2c972da9ee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2c972da9ee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2c972da9ee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c972da9ee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2c972da9ee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2c972da9ee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2c972da9ee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multimodality </a:t>
            </a:r>
            <a:endParaRPr/>
          </a:p>
          <a:p>
            <a:pPr indent="-298450" lvl="0" marL="457200" rtl="0" algn="l">
              <a:spcBef>
                <a:spcPts val="0"/>
              </a:spcBef>
              <a:spcAft>
                <a:spcPts val="0"/>
              </a:spcAft>
              <a:buSzPts val="1100"/>
              <a:buChar char="-"/>
            </a:pPr>
            <a:r>
              <a:rPr lang="en"/>
              <a:t>Incorporating data from </a:t>
            </a:r>
            <a:r>
              <a:rPr lang="en"/>
              <a:t>multiple</a:t>
            </a:r>
            <a:r>
              <a:rPr lang="en"/>
              <a:t> modals each that has its own data model. </a:t>
            </a:r>
            <a:endParaRPr/>
          </a:p>
          <a:p>
            <a:pPr indent="-298450" lvl="0" marL="457200" rtl="0" algn="l">
              <a:spcBef>
                <a:spcPts val="0"/>
              </a:spcBef>
              <a:spcAft>
                <a:spcPts val="0"/>
              </a:spcAft>
              <a:buSzPts val="1100"/>
              <a:buChar char="-"/>
            </a:pPr>
            <a:r>
              <a:rPr lang="en"/>
              <a:t>For example, multimodality could be one that learns from text and images </a:t>
            </a:r>
            <a:endParaRPr/>
          </a:p>
          <a:p>
            <a:pPr indent="-298450" lvl="0" marL="457200" rtl="0" algn="l">
              <a:spcBef>
                <a:spcPts val="0"/>
              </a:spcBef>
              <a:spcAft>
                <a:spcPts val="0"/>
              </a:spcAft>
              <a:buSzPts val="1100"/>
              <a:buChar char="-"/>
            </a:pPr>
            <a:r>
              <a:rPr lang="en"/>
              <a:t>We do that in order to boost model performance. a model that can learn from both text and images perform better than a model that can learn from only text or only image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2c972da9ee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2c972da9ee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c972da9ee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2c972da9ee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2c972da9ee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2c972da9ee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2c972da9ee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2c972da9ee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c972da9ee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c972da9ee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fe8c67e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2fe8c67e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2c972da9ee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2c972da9ee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2fe8c67e7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2fe8c67e7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c972da9ee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2c972da9ee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2c972da9ee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2c972da9ee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Vision Encoder taken from CLIP Image Encoder</a:t>
            </a:r>
            <a:endParaRPr/>
          </a:p>
          <a:p>
            <a:pPr indent="0" lvl="0" marL="0" rtl="0" algn="l">
              <a:spcBef>
                <a:spcPts val="0"/>
              </a:spcBef>
              <a:spcAft>
                <a:spcPts val="0"/>
              </a:spcAft>
              <a:buNone/>
            </a:pPr>
            <a:r>
              <a:rPr lang="en"/>
              <a:t>Very similar to Flamingo</a:t>
            </a:r>
            <a:endParaRPr/>
          </a:p>
          <a:p>
            <a:pPr indent="0" lvl="0" marL="0" rtl="0" algn="l">
              <a:spcBef>
                <a:spcPts val="0"/>
              </a:spcBef>
              <a:spcAft>
                <a:spcPts val="0"/>
              </a:spcAft>
              <a:buNone/>
            </a:pPr>
            <a:r>
              <a:rPr lang="en"/>
              <a:t>Uses multiple turns of question-responses with detailed description and understanding of both the image and the question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c972da9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c972da9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1205">
                <a:solidFill>
                  <a:srgbClr val="595959"/>
                </a:solidFill>
                <a:latin typeface="Lato"/>
                <a:ea typeface="Lato"/>
                <a:cs typeface="Lato"/>
                <a:sym typeface="Lato"/>
              </a:rPr>
              <a:t>One data mode can be represented or approximated in another data mode</a:t>
            </a:r>
            <a:endParaRPr b="1" sz="1205">
              <a:solidFill>
                <a:srgbClr val="595959"/>
              </a:solidFill>
              <a:latin typeface="Lato"/>
              <a:ea typeface="Lato"/>
              <a:cs typeface="Lato"/>
              <a:sym typeface="Lato"/>
            </a:endParaRPr>
          </a:p>
          <a:p>
            <a:pPr indent="-294322" lvl="0" marL="457200" rtl="0" algn="l">
              <a:lnSpc>
                <a:spcPct val="110000"/>
              </a:lnSpc>
              <a:spcBef>
                <a:spcPts val="0"/>
              </a:spcBef>
              <a:spcAft>
                <a:spcPts val="0"/>
              </a:spcAft>
              <a:buClr>
                <a:schemeClr val="dk1"/>
              </a:buClr>
              <a:buSzPts val="1035"/>
              <a:buFont typeface="Arial"/>
              <a:buChar char="●"/>
            </a:pPr>
            <a:r>
              <a:rPr lang="en" sz="1205">
                <a:solidFill>
                  <a:srgbClr val="595959"/>
                </a:solidFill>
                <a:latin typeface="Lato"/>
                <a:ea typeface="Lato"/>
                <a:cs typeface="Lato"/>
                <a:sym typeface="Lato"/>
              </a:rPr>
              <a:t>speech can be transcribed into text (but lose volume, intonation, pauses)</a:t>
            </a:r>
            <a:endParaRPr sz="1205">
              <a:solidFill>
                <a:srgbClr val="595959"/>
              </a:solidFill>
              <a:latin typeface="Lato"/>
              <a:ea typeface="Lato"/>
              <a:cs typeface="Lato"/>
              <a:sym typeface="Lato"/>
            </a:endParaRPr>
          </a:p>
          <a:p>
            <a:pPr indent="-294322" lvl="0" marL="457200" rtl="0" algn="l">
              <a:lnSpc>
                <a:spcPct val="110000"/>
              </a:lnSpc>
              <a:spcBef>
                <a:spcPts val="0"/>
              </a:spcBef>
              <a:spcAft>
                <a:spcPts val="0"/>
              </a:spcAft>
              <a:buClr>
                <a:schemeClr val="dk1"/>
              </a:buClr>
              <a:buSzPts val="1035"/>
              <a:buFont typeface="Arial"/>
              <a:buChar char="●"/>
            </a:pPr>
            <a:r>
              <a:rPr lang="en" sz="1205">
                <a:solidFill>
                  <a:srgbClr val="595959"/>
                </a:solidFill>
                <a:latin typeface="Lato"/>
                <a:ea typeface="Lato"/>
                <a:cs typeface="Lato"/>
                <a:sym typeface="Lato"/>
              </a:rPr>
              <a:t>image can be represented as a vector, which can be flattened into a sequence of text tokens</a:t>
            </a:r>
            <a:endParaRPr sz="1205">
              <a:solidFill>
                <a:srgbClr val="595959"/>
              </a:solidFill>
              <a:latin typeface="Lato"/>
              <a:ea typeface="Lato"/>
              <a:cs typeface="Lato"/>
              <a:sym typeface="Lato"/>
            </a:endParaRPr>
          </a:p>
          <a:p>
            <a:pPr indent="-294322" lvl="0" marL="457200" rtl="0" algn="l">
              <a:lnSpc>
                <a:spcPct val="110000"/>
              </a:lnSpc>
              <a:spcBef>
                <a:spcPts val="0"/>
              </a:spcBef>
              <a:spcAft>
                <a:spcPts val="0"/>
              </a:spcAft>
              <a:buClr>
                <a:schemeClr val="dk1"/>
              </a:buClr>
              <a:buSzPts val="1035"/>
              <a:buFont typeface="Arial"/>
              <a:buChar char="●"/>
            </a:pPr>
            <a:r>
              <a:rPr lang="en" sz="1205">
                <a:solidFill>
                  <a:srgbClr val="595959"/>
                </a:solidFill>
                <a:latin typeface="Lato"/>
                <a:ea typeface="Lato"/>
                <a:cs typeface="Lato"/>
                <a:sym typeface="Lato"/>
              </a:rPr>
              <a:t>video = sequence of images + audio</a:t>
            </a:r>
            <a:endParaRPr sz="1205">
              <a:solidFill>
                <a:srgbClr val="595959"/>
              </a:solidFill>
              <a:latin typeface="Lato"/>
              <a:ea typeface="Lato"/>
              <a:cs typeface="Lato"/>
              <a:sym typeface="Lato"/>
            </a:endParaRPr>
          </a:p>
          <a:p>
            <a:pPr indent="-305117" lvl="0" marL="457200" rtl="0" algn="l">
              <a:lnSpc>
                <a:spcPct val="110000"/>
              </a:lnSpc>
              <a:spcBef>
                <a:spcPts val="0"/>
              </a:spcBef>
              <a:spcAft>
                <a:spcPts val="0"/>
              </a:spcAft>
              <a:buClr>
                <a:srgbClr val="595959"/>
              </a:buClr>
              <a:buSzPts val="1205"/>
              <a:buFont typeface="Lato"/>
              <a:buChar char="●"/>
            </a:pPr>
            <a:r>
              <a:rPr lang="en" sz="1205">
                <a:solidFill>
                  <a:srgbClr val="595959"/>
                </a:solidFill>
                <a:latin typeface="Lato"/>
                <a:ea typeface="Lato"/>
                <a:cs typeface="Lato"/>
                <a:sym typeface="Lato"/>
              </a:rPr>
              <a:t>Audio can be represented as images</a:t>
            </a:r>
            <a:endParaRPr sz="1205">
              <a:solidFill>
                <a:srgbClr val="595959"/>
              </a:solidFill>
              <a:latin typeface="Lato"/>
              <a:ea typeface="Lato"/>
              <a:cs typeface="Lato"/>
              <a:sym typeface="Lato"/>
            </a:endParaRPr>
          </a:p>
          <a:p>
            <a:pPr indent="0" lvl="0" marL="0" rtl="0" algn="l">
              <a:lnSpc>
                <a:spcPct val="110000"/>
              </a:lnSpc>
              <a:spcBef>
                <a:spcPts val="0"/>
              </a:spcBef>
              <a:spcAft>
                <a:spcPts val="0"/>
              </a:spcAft>
              <a:buNone/>
            </a:pPr>
            <a:r>
              <a:rPr b="1" lang="en" sz="1205">
                <a:solidFill>
                  <a:srgbClr val="595959"/>
                </a:solidFill>
                <a:latin typeface="Lato"/>
                <a:ea typeface="Lato"/>
                <a:cs typeface="Lato"/>
                <a:sym typeface="Lato"/>
              </a:rPr>
              <a:t>Incorporating data from other modalities can help boost model performance</a:t>
            </a:r>
            <a:endParaRPr b="1" sz="1205">
              <a:solidFill>
                <a:srgbClr val="595959"/>
              </a:solidFill>
              <a:latin typeface="Lato"/>
              <a:ea typeface="Lato"/>
              <a:cs typeface="Lato"/>
              <a:sym typeface="Lato"/>
            </a:endParaRPr>
          </a:p>
          <a:p>
            <a:pPr indent="-294322" lvl="0" marL="457200" rtl="0" algn="l">
              <a:lnSpc>
                <a:spcPct val="110000"/>
              </a:lnSpc>
              <a:spcBef>
                <a:spcPts val="0"/>
              </a:spcBef>
              <a:spcAft>
                <a:spcPts val="0"/>
              </a:spcAft>
              <a:buClr>
                <a:schemeClr val="dk1"/>
              </a:buClr>
              <a:buSzPts val="1035"/>
              <a:buFont typeface="Arial"/>
              <a:buChar char="●"/>
            </a:pPr>
            <a:r>
              <a:rPr lang="en" sz="1205">
                <a:solidFill>
                  <a:srgbClr val="595959"/>
                </a:solidFill>
                <a:latin typeface="Lato"/>
                <a:ea typeface="Lato"/>
                <a:cs typeface="Lato"/>
                <a:sym typeface="Lato"/>
              </a:rPr>
              <a:t>All digital data formats can be represented using bitstrings (strings of 0 and 1) or bytestrings</a:t>
            </a:r>
            <a:endParaRPr sz="1205">
              <a:solidFill>
                <a:srgbClr val="595959"/>
              </a:solidFill>
              <a:latin typeface="Lato"/>
              <a:ea typeface="Lato"/>
              <a:cs typeface="Lato"/>
              <a:sym typeface="Lato"/>
            </a:endParaRPr>
          </a:p>
          <a:p>
            <a:pPr indent="-305117" lvl="1" marL="914400" rtl="0" algn="l">
              <a:lnSpc>
                <a:spcPct val="110000"/>
              </a:lnSpc>
              <a:spcBef>
                <a:spcPts val="0"/>
              </a:spcBef>
              <a:spcAft>
                <a:spcPts val="0"/>
              </a:spcAft>
              <a:buClr>
                <a:srgbClr val="595959"/>
              </a:buClr>
              <a:buSzPts val="1205"/>
              <a:buFont typeface="Lato"/>
              <a:buChar char="○"/>
            </a:pPr>
            <a:r>
              <a:rPr lang="en" sz="1205">
                <a:solidFill>
                  <a:srgbClr val="595959"/>
                </a:solidFill>
                <a:latin typeface="Lato"/>
                <a:ea typeface="Lato"/>
                <a:cs typeface="Lato"/>
                <a:sym typeface="Lato"/>
              </a:rPr>
              <a:t>A model that can effectively learn from bitstrings or bytestrings will be very powerful, and it can learn from any data mode.</a:t>
            </a:r>
            <a:endParaRPr sz="1205">
              <a:solidFill>
                <a:srgbClr val="595959"/>
              </a:solidFill>
              <a:latin typeface="Lato"/>
              <a:ea typeface="Lato"/>
              <a:cs typeface="Lato"/>
              <a:sym typeface="Lato"/>
            </a:endParaRPr>
          </a:p>
          <a:p>
            <a:pPr indent="0" lvl="0" marL="0" rtl="0" algn="l">
              <a:lnSpc>
                <a:spcPct val="110000"/>
              </a:lnSpc>
              <a:spcBef>
                <a:spcPts val="0"/>
              </a:spcBef>
              <a:spcAft>
                <a:spcPts val="0"/>
              </a:spcAft>
              <a:buClr>
                <a:schemeClr val="dk1"/>
              </a:buClr>
              <a:buSzPts val="1100"/>
              <a:buFont typeface="Arial"/>
              <a:buNone/>
            </a:pPr>
            <a:r>
              <a:rPr b="1" lang="en" sz="1205">
                <a:solidFill>
                  <a:srgbClr val="595959"/>
                </a:solidFill>
                <a:latin typeface="Lato"/>
                <a:ea typeface="Lato"/>
                <a:cs typeface="Lato"/>
                <a:sym typeface="Lato"/>
              </a:rPr>
              <a:t>Can provide a more flexible interface, allowing you to interact with them in whichever way works best for you</a:t>
            </a:r>
            <a:endParaRPr b="1" sz="1205">
              <a:solidFill>
                <a:srgbClr val="595959"/>
              </a:solidFill>
              <a:latin typeface="Lato"/>
              <a:ea typeface="Lato"/>
              <a:cs typeface="Lato"/>
              <a:sym typeface="Lato"/>
            </a:endParaRPr>
          </a:p>
          <a:p>
            <a:pPr indent="0" lvl="0" marL="0" rtl="0" algn="l">
              <a:lnSpc>
                <a:spcPct val="110000"/>
              </a:lnSpc>
              <a:spcBef>
                <a:spcPts val="0"/>
              </a:spcBef>
              <a:spcAft>
                <a:spcPts val="0"/>
              </a:spcAft>
              <a:buClr>
                <a:schemeClr val="dk1"/>
              </a:buClr>
              <a:buSzPts val="1100"/>
              <a:buFont typeface="Arial"/>
              <a:buNone/>
            </a:pPr>
            <a:r>
              <a:t/>
            </a:r>
            <a:endParaRPr sz="1205">
              <a:solidFill>
                <a:srgbClr val="595959"/>
              </a:solidFill>
              <a:latin typeface="Lato"/>
              <a:ea typeface="Lato"/>
              <a:cs typeface="Lato"/>
              <a:sym typeface="Lato"/>
            </a:endParaRPr>
          </a:p>
          <a:p>
            <a:pPr indent="0" lvl="0" marL="0" rtl="0" algn="l">
              <a:lnSpc>
                <a:spcPct val="110000"/>
              </a:lnSpc>
              <a:spcBef>
                <a:spcPts val="0"/>
              </a:spcBef>
              <a:spcAft>
                <a:spcPts val="0"/>
              </a:spcAft>
              <a:buNone/>
            </a:pPr>
            <a:r>
              <a:t/>
            </a:r>
            <a:endParaRPr sz="1205">
              <a:solidFill>
                <a:srgbClr val="595959"/>
              </a:solidFill>
              <a:latin typeface="Lato"/>
              <a:ea typeface="Lato"/>
              <a:cs typeface="Lato"/>
              <a:sym typeface="Lato"/>
            </a:endParaRPr>
          </a:p>
          <a:p>
            <a:pPr indent="0" lvl="0" marL="0" rtl="0" algn="l">
              <a:lnSpc>
                <a:spcPct val="110000"/>
              </a:lnSpc>
              <a:spcBef>
                <a:spcPts val="0"/>
              </a:spcBef>
              <a:spcAft>
                <a:spcPts val="0"/>
              </a:spcAft>
              <a:buNone/>
            </a:pPr>
            <a:r>
              <a:t/>
            </a:r>
            <a:endParaRPr sz="1205">
              <a:solidFill>
                <a:srgbClr val="595959"/>
              </a:solidFill>
              <a:latin typeface="Lato"/>
              <a:ea typeface="Lato"/>
              <a:cs typeface="Lato"/>
              <a:sym typeface="Lato"/>
            </a:endParaRPr>
          </a:p>
          <a:p>
            <a:pPr indent="0" lvl="0" marL="0" rtl="0" algn="l">
              <a:lnSpc>
                <a:spcPct val="110000"/>
              </a:lnSpc>
              <a:spcBef>
                <a:spcPts val="0"/>
              </a:spcBef>
              <a:spcAft>
                <a:spcPts val="0"/>
              </a:spcAft>
              <a:buClr>
                <a:schemeClr val="dk1"/>
              </a:buClr>
              <a:buSzPts val="1100"/>
              <a:buFont typeface="Arial"/>
              <a:buNone/>
            </a:pPr>
            <a:r>
              <a:rPr lang="en" sz="1205">
                <a:solidFill>
                  <a:srgbClr val="595959"/>
                </a:solidFill>
                <a:latin typeface="Lato"/>
                <a:ea typeface="Lato"/>
                <a:cs typeface="Lato"/>
                <a:sym typeface="Lato"/>
              </a:rPr>
              <a:t>Audio is still mostly treated as a voice-based alternative to text</a:t>
            </a:r>
            <a:endParaRPr sz="1205">
              <a:solidFill>
                <a:srgbClr val="595959"/>
              </a:solidFill>
              <a:latin typeface="Lato"/>
              <a:ea typeface="Lato"/>
              <a:cs typeface="Lato"/>
              <a:sym typeface="Lato"/>
            </a:endParaRPr>
          </a:p>
          <a:p>
            <a:pPr indent="0" lvl="0" marL="0" rtl="0" algn="l">
              <a:lnSpc>
                <a:spcPct val="110000"/>
              </a:lnSpc>
              <a:spcBef>
                <a:spcPts val="0"/>
              </a:spcBef>
              <a:spcAft>
                <a:spcPts val="0"/>
              </a:spcAft>
              <a:buClr>
                <a:schemeClr val="dk1"/>
              </a:buClr>
              <a:buSzPts val="1100"/>
              <a:buFont typeface="Arial"/>
              <a:buNone/>
            </a:pPr>
            <a:r>
              <a:rPr lang="en" sz="1205">
                <a:solidFill>
                  <a:srgbClr val="595959"/>
                </a:solidFill>
                <a:latin typeface="Lato"/>
                <a:ea typeface="Lato"/>
                <a:cs typeface="Lato"/>
                <a:sym typeface="Lato"/>
              </a:rPr>
              <a:t>Most common use cases are speech recognition (speech-to-text) and speech synthesis (text-to-speech)</a:t>
            </a:r>
            <a:endParaRPr sz="1205">
              <a:solidFill>
                <a:srgbClr val="595959"/>
              </a:solidFill>
              <a:latin typeface="Lato"/>
              <a:ea typeface="Lato"/>
              <a:cs typeface="Lato"/>
              <a:sym typeface="Lato"/>
            </a:endParaRPr>
          </a:p>
          <a:p>
            <a:pPr indent="0" lvl="0" marL="0" rtl="0" algn="l">
              <a:lnSpc>
                <a:spcPct val="110000"/>
              </a:lnSpc>
              <a:spcBef>
                <a:spcPts val="0"/>
              </a:spcBef>
              <a:spcAft>
                <a:spcPts val="0"/>
              </a:spcAft>
              <a:buClr>
                <a:schemeClr val="dk1"/>
              </a:buClr>
              <a:buSzPts val="1100"/>
              <a:buFont typeface="Arial"/>
              <a:buNone/>
            </a:pPr>
            <a:r>
              <a:rPr lang="en" sz="1205">
                <a:solidFill>
                  <a:srgbClr val="595959"/>
                </a:solidFill>
                <a:latin typeface="Lato"/>
                <a:ea typeface="Lato"/>
                <a:cs typeface="Lato"/>
                <a:sym typeface="Lato"/>
              </a:rPr>
              <a:t>Image is most versatile (can represent text, tabular, data, audio, videos)</a:t>
            </a:r>
            <a:endParaRPr sz="1205">
              <a:solidFill>
                <a:srgbClr val="595959"/>
              </a:solidFill>
              <a:latin typeface="Lato"/>
              <a:ea typeface="Lato"/>
              <a:cs typeface="Lato"/>
              <a:sym typeface="Lato"/>
            </a:endParaRPr>
          </a:p>
          <a:p>
            <a:pPr indent="0" lvl="0" marL="0" rtl="0" algn="l">
              <a:lnSpc>
                <a:spcPct val="110000"/>
              </a:lnSpc>
              <a:spcBef>
                <a:spcPts val="0"/>
              </a:spcBef>
              <a:spcAft>
                <a:spcPts val="0"/>
              </a:spcAft>
              <a:buClr>
                <a:schemeClr val="dk1"/>
              </a:buClr>
              <a:buSzPts val="1100"/>
              <a:buFont typeface="Arial"/>
              <a:buNone/>
            </a:pPr>
            <a:r>
              <a:t/>
            </a:r>
            <a:endParaRPr sz="1205">
              <a:solidFill>
                <a:srgbClr val="595959"/>
              </a:solidFill>
              <a:latin typeface="Lato"/>
              <a:ea typeface="Lato"/>
              <a:cs typeface="Lato"/>
              <a:sym typeface="Lato"/>
            </a:endParaRPr>
          </a:p>
          <a:p>
            <a:pPr indent="0" lvl="0" marL="0" rtl="0" algn="l">
              <a:lnSpc>
                <a:spcPct val="110000"/>
              </a:lnSpc>
              <a:spcBef>
                <a:spcPts val="0"/>
              </a:spcBef>
              <a:spcAft>
                <a:spcPts val="0"/>
              </a:spcAft>
              <a:buNone/>
            </a:pPr>
            <a:r>
              <a:t/>
            </a:r>
            <a:endParaRPr sz="1205">
              <a:solidFill>
                <a:srgbClr val="595959"/>
              </a:solidFill>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c972da9ee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2c972da9ee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595959"/>
                </a:solidFill>
                <a:latin typeface="Lato"/>
                <a:ea typeface="Lato"/>
                <a:cs typeface="Lato"/>
                <a:sym typeface="Lato"/>
              </a:rPr>
              <a:t>with 500K training image-text pairs</a:t>
            </a:r>
            <a:endParaRPr sz="1400">
              <a:solidFill>
                <a:srgbClr val="595959"/>
              </a:solidFill>
              <a:latin typeface="Lato"/>
              <a:ea typeface="Lato"/>
              <a:cs typeface="Lato"/>
              <a:sym typeface="Lato"/>
            </a:endParaRPr>
          </a:p>
          <a:p>
            <a:pPr indent="-317500" lvl="0" marL="457200" rtl="0" algn="l">
              <a:spcBef>
                <a:spcPts val="0"/>
              </a:spcBef>
              <a:spcAft>
                <a:spcPts val="0"/>
              </a:spcAft>
              <a:buClr>
                <a:srgbClr val="595959"/>
              </a:buClr>
              <a:buSzPts val="1400"/>
              <a:buFont typeface="Lato"/>
              <a:buAutoNum type="arabicPeriod"/>
            </a:pPr>
            <a:r>
              <a:rPr lang="en" sz="1400">
                <a:solidFill>
                  <a:srgbClr val="595959"/>
                </a:solidFill>
                <a:latin typeface="Lato"/>
                <a:ea typeface="Lato"/>
                <a:cs typeface="Lato"/>
                <a:sym typeface="Lato"/>
              </a:rPr>
              <a:t>GPT-4 simply asked to give a question that will output description of image:  X_q is a randomly sampled basic question about image description and X_a ground truth is original caption</a:t>
            </a:r>
            <a:endParaRPr sz="1400">
              <a:solidFill>
                <a:srgbClr val="595959"/>
              </a:solidFill>
              <a:latin typeface="Lato"/>
              <a:ea typeface="Lato"/>
              <a:cs typeface="Lato"/>
              <a:sym typeface="Lato"/>
            </a:endParaRPr>
          </a:p>
          <a:p>
            <a:pPr indent="-317500" lvl="0" marL="457200" rtl="0" algn="l">
              <a:spcBef>
                <a:spcPts val="0"/>
              </a:spcBef>
              <a:spcAft>
                <a:spcPts val="0"/>
              </a:spcAft>
              <a:buClr>
                <a:srgbClr val="595959"/>
              </a:buClr>
              <a:buSzPts val="1400"/>
              <a:buFont typeface="Lato"/>
              <a:buAutoNum type="arabicPeriod"/>
            </a:pPr>
            <a:r>
              <a:rPr lang="en" sz="1400">
                <a:solidFill>
                  <a:srgbClr val="595959"/>
                </a:solidFill>
                <a:latin typeface="Lato"/>
                <a:ea typeface="Lato"/>
                <a:cs typeface="Lato"/>
                <a:sym typeface="Lato"/>
              </a:rPr>
              <a:t>types:</a:t>
            </a:r>
            <a:endParaRPr sz="1400">
              <a:solidFill>
                <a:srgbClr val="595959"/>
              </a:solidFill>
              <a:latin typeface="Lato"/>
              <a:ea typeface="Lato"/>
              <a:cs typeface="Lato"/>
              <a:sym typeface="Lato"/>
            </a:endParaRPr>
          </a:p>
          <a:p>
            <a:pPr indent="-317500" lvl="1" marL="914400" rtl="0" algn="l">
              <a:spcBef>
                <a:spcPts val="0"/>
              </a:spcBef>
              <a:spcAft>
                <a:spcPts val="0"/>
              </a:spcAft>
              <a:buClr>
                <a:srgbClr val="595959"/>
              </a:buClr>
              <a:buSzPts val="1400"/>
              <a:buFont typeface="Lato"/>
              <a:buAutoNum type="alphaLcPeriod"/>
            </a:pPr>
            <a:r>
              <a:rPr lang="en" sz="1400">
                <a:solidFill>
                  <a:srgbClr val="595959"/>
                </a:solidFill>
                <a:latin typeface="Lato"/>
                <a:ea typeface="Lato"/>
                <a:cs typeface="Lato"/>
                <a:sym typeface="Lato"/>
              </a:rPr>
              <a:t>Conversation: A diverse set of questions are asked about the visual content of the image, including the object types, counting the objects, object actions, object locations, relative positions between objects</a:t>
            </a:r>
            <a:endParaRPr sz="1400">
              <a:solidFill>
                <a:srgbClr val="595959"/>
              </a:solidFill>
              <a:latin typeface="Lato"/>
              <a:ea typeface="Lato"/>
              <a:cs typeface="Lato"/>
              <a:sym typeface="Lato"/>
            </a:endParaRPr>
          </a:p>
          <a:p>
            <a:pPr indent="-317500" lvl="1" marL="914400" rtl="0" algn="l">
              <a:spcBef>
                <a:spcPts val="0"/>
              </a:spcBef>
              <a:spcAft>
                <a:spcPts val="0"/>
              </a:spcAft>
              <a:buClr>
                <a:srgbClr val="595959"/>
              </a:buClr>
              <a:buSzPts val="1400"/>
              <a:buFont typeface="Lato"/>
              <a:buAutoNum type="alphaLcPeriod"/>
            </a:pPr>
            <a:r>
              <a:rPr lang="en" sz="1400">
                <a:solidFill>
                  <a:srgbClr val="595959"/>
                </a:solidFill>
                <a:latin typeface="Lato"/>
                <a:ea typeface="Lato"/>
                <a:cs typeface="Lato"/>
                <a:sym typeface="Lato"/>
              </a:rPr>
              <a:t>Description: GPT-4 selects from a list of detailed questions and answers it</a:t>
            </a:r>
            <a:endParaRPr sz="1400">
              <a:solidFill>
                <a:srgbClr val="595959"/>
              </a:solidFill>
              <a:latin typeface="Lato"/>
              <a:ea typeface="Lato"/>
              <a:cs typeface="Lato"/>
              <a:sym typeface="Lato"/>
            </a:endParaRPr>
          </a:p>
          <a:p>
            <a:pPr indent="-317500" lvl="1" marL="914400" rtl="0" algn="l">
              <a:spcBef>
                <a:spcPts val="0"/>
              </a:spcBef>
              <a:spcAft>
                <a:spcPts val="0"/>
              </a:spcAft>
              <a:buClr>
                <a:srgbClr val="595959"/>
              </a:buClr>
              <a:buSzPts val="1400"/>
              <a:buFont typeface="Lato"/>
              <a:buAutoNum type="alphaLcPeriod"/>
            </a:pPr>
            <a:r>
              <a:rPr lang="en" sz="1400">
                <a:solidFill>
                  <a:srgbClr val="595959"/>
                </a:solidFill>
                <a:latin typeface="Lato"/>
                <a:ea typeface="Lato"/>
                <a:cs typeface="Lato"/>
                <a:sym typeface="Lato"/>
              </a:rPr>
              <a:t>Reasoning: requires step-by-step logic, GPT-4 again selects from list of such questions</a:t>
            </a:r>
            <a:endParaRPr sz="1400">
              <a:solidFill>
                <a:srgbClr val="595959"/>
              </a:solidFill>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c972da9ee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2c972da9ee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LLaVA accurately follows the user’s instructions, instead of simply describing the scene. LLaVA offers a more comprehensive response than GPT-4. Even when merely asked to describe the image, LLaVA identifies atypical aspects of the image.”</a:t>
            </a:r>
            <a:endParaRPr/>
          </a:p>
          <a:p>
            <a:pPr indent="0" lvl="0" marL="0" rtl="0" algn="l">
              <a:spcBef>
                <a:spcPts val="0"/>
              </a:spcBef>
              <a:spcAft>
                <a:spcPts val="0"/>
              </a:spcAft>
              <a:buNone/>
            </a:pPr>
            <a:r>
              <a:rPr lang="en"/>
              <a:t>T</a:t>
            </a:r>
            <a:r>
              <a:rPr lang="en"/>
              <a:t>he model was evaluated by </a:t>
            </a:r>
            <a:r>
              <a:rPr lang="en">
                <a:solidFill>
                  <a:schemeClr val="dk1"/>
                </a:solidFill>
              </a:rPr>
              <a:t>text-only </a:t>
            </a:r>
            <a:r>
              <a:rPr lang="en"/>
              <a:t>GPT-4 comparing its own outputs to LLaVA outputs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2ff49bc0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2ff49bc0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2c972da9ee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2c972da9ee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2c972da9ee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2c972da9ee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2c972da9ee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2c972da9ee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2c972da9ee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2c972da9ee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2c972da9e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2c972da9e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multimodal systems, it’s helpful to look at the tasks they are built to solve.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tasks are split into two main categories: Generation and Vision-language </a:t>
            </a:r>
            <a:r>
              <a:rPr lang="en"/>
              <a:t>understanding</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GENERATION</a:t>
            </a:r>
            <a:endParaRPr/>
          </a:p>
          <a:p>
            <a:pPr indent="-298450" lvl="0" marL="457200" rtl="0" algn="l">
              <a:spcBef>
                <a:spcPts val="0"/>
              </a:spcBef>
              <a:spcAft>
                <a:spcPts val="0"/>
              </a:spcAft>
              <a:buSzPts val="1100"/>
              <a:buChar char="-"/>
            </a:pPr>
            <a:r>
              <a:rPr lang="en"/>
              <a:t>Everyone is </a:t>
            </a:r>
            <a:r>
              <a:rPr lang="en"/>
              <a:t>familiar</a:t>
            </a:r>
            <a:r>
              <a:rPr lang="en"/>
              <a:t> with generation, </a:t>
            </a:r>
            <a:endParaRPr/>
          </a:p>
          <a:p>
            <a:pPr indent="-298450" lvl="1" marL="914400" rtl="0" algn="l">
              <a:spcBef>
                <a:spcPts val="0"/>
              </a:spcBef>
              <a:spcAft>
                <a:spcPts val="0"/>
              </a:spcAft>
              <a:buSzPts val="1100"/>
              <a:buChar char="-"/>
            </a:pPr>
            <a:r>
              <a:rPr lang="en"/>
              <a:t>Image (dall-e, stable diffusion, midjourney)</a:t>
            </a:r>
            <a:endParaRPr/>
          </a:p>
          <a:p>
            <a:pPr indent="-298450" lvl="1" marL="914400" rtl="0" algn="l">
              <a:spcBef>
                <a:spcPts val="0"/>
              </a:spcBef>
              <a:spcAft>
                <a:spcPts val="0"/>
              </a:spcAft>
              <a:buSzPts val="1100"/>
              <a:buChar char="-"/>
            </a:pPr>
            <a:r>
              <a:rPr lang="en"/>
              <a:t>Text generation (point your camera to something, get that image, and ask a question to generate a text </a:t>
            </a:r>
            <a:r>
              <a:rPr lang="en"/>
              <a:t>response</a:t>
            </a:r>
            <a:r>
              <a:rPr lang="en"/>
              <a:t>)</a:t>
            </a:r>
            <a:endParaRPr/>
          </a:p>
          <a:p>
            <a:pPr indent="-298450" lvl="1" marL="914400" rtl="0" algn="l">
              <a:spcBef>
                <a:spcPts val="0"/>
              </a:spcBef>
              <a:spcAft>
                <a:spcPts val="0"/>
              </a:spcAft>
              <a:buSzPts val="1100"/>
              <a:buChar char="-"/>
            </a:pPr>
            <a:r>
              <a:rPr lang="en"/>
              <a:t>Captioning: the model can look at the photo and automatically generate </a:t>
            </a:r>
            <a:r>
              <a:rPr lang="en"/>
              <a:t>captions</a:t>
            </a:r>
            <a:r>
              <a:rPr lang="en"/>
              <a:t> for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VISION-LANGUAGE UNDERSTANDING</a:t>
            </a:r>
            <a:endParaRPr/>
          </a:p>
          <a:p>
            <a:pPr indent="-298450" lvl="0" marL="457200" rtl="0" algn="l">
              <a:spcBef>
                <a:spcPts val="0"/>
              </a:spcBef>
              <a:spcAft>
                <a:spcPts val="0"/>
              </a:spcAft>
              <a:buSzPts val="1100"/>
              <a:buChar char="-"/>
            </a:pPr>
            <a:r>
              <a:rPr lang="en"/>
              <a:t>Classification (character </a:t>
            </a:r>
            <a:r>
              <a:rPr lang="en"/>
              <a:t>recognition</a:t>
            </a:r>
            <a:r>
              <a:rPr lang="en"/>
              <a:t> with known list of labels)</a:t>
            </a:r>
            <a:endParaRPr/>
          </a:p>
          <a:p>
            <a:pPr indent="-298450" lvl="0" marL="457200" rtl="0" algn="l">
              <a:spcBef>
                <a:spcPts val="0"/>
              </a:spcBef>
              <a:spcAft>
                <a:spcPts val="0"/>
              </a:spcAft>
              <a:buSzPts val="1100"/>
              <a:buChar char="-"/>
            </a:pPr>
            <a:r>
              <a:rPr lang="en"/>
              <a:t>Text-based image retrieval</a:t>
            </a:r>
            <a:endParaRPr/>
          </a:p>
          <a:p>
            <a:pPr indent="-311150" lvl="1"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Generate captions and metadata for each image. Given a text query, find images whose captions/metadata are closest to this text query</a:t>
            </a:r>
            <a:endParaRPr sz="1300">
              <a:solidFill>
                <a:srgbClr val="595959"/>
              </a:solidFill>
              <a:latin typeface="Lato"/>
              <a:ea typeface="Lato"/>
              <a:cs typeface="Lato"/>
              <a:sym typeface="Lato"/>
            </a:endParaRPr>
          </a:p>
          <a:p>
            <a:pPr indent="-311150" lvl="1"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Train joint embedding space for both images and text. Given a text query, generate an embedding for this query, and find all images whose embeddings are closest to this embedding</a:t>
            </a:r>
            <a:endParaRPr sz="1300">
              <a:solidFill>
                <a:srgbClr val="595959"/>
              </a:solidFill>
              <a:latin typeface="Lato"/>
              <a:ea typeface="Lato"/>
              <a:cs typeface="Lato"/>
              <a:sym typeface="Lato"/>
            </a:endParaRPr>
          </a:p>
          <a:p>
            <a:pPr indent="-298450" lvl="1" marL="914400" rtl="0" algn="l">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c972da9ee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2c972da9ee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c972da9e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c972da9e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The same as the CLIP architecture from stable diffusion</a:t>
            </a:r>
            <a:endParaRPr/>
          </a:p>
          <a:p>
            <a:pPr indent="-298450" lvl="0" marL="457200" rtl="0" algn="l">
              <a:lnSpc>
                <a:spcPct val="115000"/>
              </a:lnSpc>
              <a:spcBef>
                <a:spcPts val="0"/>
              </a:spcBef>
              <a:spcAft>
                <a:spcPts val="0"/>
              </a:spcAft>
              <a:buClr>
                <a:schemeClr val="dk1"/>
              </a:buClr>
              <a:buSzPts val="1100"/>
              <a:buChar char="●"/>
            </a:pPr>
            <a:r>
              <a:rPr lang="en"/>
              <a:t>Image encoder. Authors </a:t>
            </a:r>
            <a:r>
              <a:rPr lang="en"/>
              <a:t>experimented</a:t>
            </a:r>
            <a:r>
              <a:rPr lang="en"/>
              <a:t> with both ResNet and ViT (large vision transformer)</a:t>
            </a:r>
            <a:endParaRPr/>
          </a:p>
          <a:p>
            <a:pPr indent="-298450" lvl="1" marL="914400" rtl="0" algn="l">
              <a:lnSpc>
                <a:spcPct val="115000"/>
              </a:lnSpc>
              <a:spcBef>
                <a:spcPts val="0"/>
              </a:spcBef>
              <a:spcAft>
                <a:spcPts val="0"/>
              </a:spcAft>
              <a:buClr>
                <a:schemeClr val="dk1"/>
              </a:buClr>
              <a:buSzPts val="1100"/>
              <a:buChar char="○"/>
            </a:pPr>
            <a:r>
              <a:rPr lang="en"/>
              <a:t>Used a Large vision transformer (ViT-L)</a:t>
            </a:r>
            <a:endParaRPr/>
          </a:p>
          <a:p>
            <a:pPr indent="-298450" lvl="1" marL="914400" rtl="0" algn="l">
              <a:lnSpc>
                <a:spcPct val="115000"/>
              </a:lnSpc>
              <a:spcBef>
                <a:spcPts val="0"/>
              </a:spcBef>
              <a:spcAft>
                <a:spcPts val="0"/>
              </a:spcAft>
              <a:buClr>
                <a:schemeClr val="dk1"/>
              </a:buClr>
              <a:buSzPts val="1100"/>
              <a:buChar char="○"/>
            </a:pPr>
            <a:r>
              <a:rPr lang="en"/>
              <a:t>Each image divided into 14 patches </a:t>
            </a:r>
            <a:endParaRPr/>
          </a:p>
          <a:p>
            <a:pPr indent="-298450" lvl="0" marL="457200" rtl="0" algn="l">
              <a:lnSpc>
                <a:spcPct val="115000"/>
              </a:lnSpc>
              <a:spcBef>
                <a:spcPts val="0"/>
              </a:spcBef>
              <a:spcAft>
                <a:spcPts val="0"/>
              </a:spcAft>
              <a:buClr>
                <a:schemeClr val="dk1"/>
              </a:buClr>
              <a:buSzPts val="1100"/>
              <a:buChar char="●"/>
            </a:pPr>
            <a:r>
              <a:rPr lang="en"/>
              <a:t>Text encoder</a:t>
            </a:r>
            <a:endParaRPr/>
          </a:p>
          <a:p>
            <a:pPr indent="-298450" lvl="1" marL="914400" rtl="0" algn="l">
              <a:lnSpc>
                <a:spcPct val="115000"/>
              </a:lnSpc>
              <a:spcBef>
                <a:spcPts val="0"/>
              </a:spcBef>
              <a:spcAft>
                <a:spcPts val="0"/>
              </a:spcAft>
              <a:buClr>
                <a:schemeClr val="dk1"/>
              </a:buClr>
              <a:buSzPts val="1100"/>
              <a:buChar char="○"/>
            </a:pPr>
            <a:r>
              <a:rPr lang="en"/>
              <a:t>uses a Transformer model similar to GPT-2 but smaller</a:t>
            </a:r>
            <a:endParaRPr/>
          </a:p>
          <a:p>
            <a:pPr indent="-298450" lvl="1" marL="914400" rtl="0" algn="l">
              <a:lnSpc>
                <a:spcPct val="115000"/>
              </a:lnSpc>
              <a:spcBef>
                <a:spcPts val="0"/>
              </a:spcBef>
              <a:spcAft>
                <a:spcPts val="0"/>
              </a:spcAft>
              <a:buClr>
                <a:schemeClr val="dk1"/>
              </a:buClr>
              <a:buSzPts val="1100"/>
              <a:buChar char="○"/>
            </a:pPr>
            <a:r>
              <a:rPr lang="en"/>
              <a:t>63M </a:t>
            </a:r>
            <a:r>
              <a:rPr lang="en"/>
              <a:t>parameters</a:t>
            </a:r>
            <a:r>
              <a:rPr lang="en"/>
              <a:t> and 8 attention heads</a:t>
            </a:r>
            <a:endParaRPr/>
          </a:p>
          <a:p>
            <a:pPr indent="0" lvl="0" marL="0" rtl="0" algn="l">
              <a:lnSpc>
                <a:spcPct val="115000"/>
              </a:lnSpc>
              <a:spcBef>
                <a:spcPts val="1200"/>
              </a:spcBef>
              <a:spcAft>
                <a:spcPts val="0"/>
              </a:spcAft>
              <a:buNone/>
            </a:pPr>
            <a:r>
              <a:rPr lang="en"/>
              <a:t>Embeddings created by the image and text encoder are projected into the same </a:t>
            </a:r>
            <a:r>
              <a:rPr lang="en"/>
              <a:t>embedding</a:t>
            </a:r>
            <a:r>
              <a:rPr lang="en"/>
              <a:t> space using two projection matrices W_v and W_l. </a:t>
            </a:r>
            <a:endParaRPr/>
          </a:p>
          <a:p>
            <a:pPr indent="0" lvl="0" marL="0" rtl="0" algn="l">
              <a:lnSpc>
                <a:spcPct val="115000"/>
              </a:lnSpc>
              <a:spcBef>
                <a:spcPts val="1200"/>
              </a:spcBef>
              <a:spcAft>
                <a:spcPts val="0"/>
              </a:spcAft>
              <a:buNone/>
            </a:pPr>
            <a:r>
              <a:rPr lang="en"/>
              <a:t>Both encoders and projection matrices are jointly trained together from scratch. The goal is to maximize the similarity scores of the right (image, text) pairings while minimizing the similarity scores of the wrong pairings (contrastive learning).</a:t>
            </a:r>
            <a:endParaRPr/>
          </a:p>
          <a:p>
            <a:pPr indent="-311150" lvl="0" marL="457200" rtl="0" algn="l">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Key contribution - ability to map data of different modalities, text and images, into a shared embedding space</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Both encoders and projection matrices are trained together</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Image encoder: can be utilized for zero-shot generalization</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2c972da9e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2c972da9e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Predicts correct class amount a predetermined list of classes (works when output space is finite) </a:t>
            </a:r>
            <a:endParaRPr/>
          </a:p>
          <a:p>
            <a:pPr indent="0" lvl="0" marL="0" rtl="0" algn="l">
              <a:spcBef>
                <a:spcPts val="0"/>
              </a:spcBef>
              <a:spcAft>
                <a:spcPts val="0"/>
              </a:spcAft>
              <a:buNone/>
            </a:pPr>
            <a:r>
              <a:t/>
            </a:r>
            <a:endParaRPr/>
          </a:p>
          <a:p>
            <a:pPr indent="-311626" lvl="0" marL="457200" rtl="0" algn="l">
              <a:lnSpc>
                <a:spcPct val="95000"/>
              </a:lnSpc>
              <a:spcBef>
                <a:spcPts val="0"/>
              </a:spcBef>
              <a:spcAft>
                <a:spcPts val="0"/>
              </a:spcAft>
              <a:buClr>
                <a:srgbClr val="595959"/>
              </a:buClr>
              <a:buSzPts val="1308"/>
              <a:buFont typeface="Lato"/>
              <a:buChar char="-"/>
            </a:pPr>
            <a:r>
              <a:rPr lang="en" sz="1307">
                <a:solidFill>
                  <a:srgbClr val="595959"/>
                </a:solidFill>
                <a:latin typeface="Lato"/>
                <a:ea typeface="Lato"/>
                <a:cs typeface="Lato"/>
                <a:sym typeface="Lato"/>
              </a:rPr>
              <a:t>If a classifier outputs only one class for each input, a language model outputs a sequence of classes</a:t>
            </a:r>
            <a:endParaRPr sz="1307">
              <a:solidFill>
                <a:srgbClr val="595959"/>
              </a:solidFill>
              <a:latin typeface="Lato"/>
              <a:ea typeface="Lato"/>
              <a:cs typeface="Lato"/>
              <a:sym typeface="Lato"/>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Language model makes training difficult because the model tries to generate EXACTLY the text accompanying each image, while many possible texts can accompany an image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c972da9e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c972da9e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Contrastive objective is a clever technique that allows CLIP to scale and generalize to multiple tasks.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Instead of predicting the exact text of each image, CLIP was trained to predict whether a text is more likely to accompany an image than other texts.</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c972da9e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2c972da9e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Section Title 1">
    <p:spTree>
      <p:nvGrpSpPr>
        <p:cNvPr id="82" name="Shape 82"/>
        <p:cNvGrpSpPr/>
        <p:nvPr/>
      </p:nvGrpSpPr>
      <p:grpSpPr>
        <a:xfrm>
          <a:off x="0" y="0"/>
          <a:ext cx="0" cy="0"/>
          <a:chOff x="0" y="0"/>
          <a:chExt cx="0" cy="0"/>
        </a:xfrm>
      </p:grpSpPr>
      <p:sp>
        <p:nvSpPr>
          <p:cNvPr id="83" name="Google Shape;83;p13"/>
          <p:cNvSpPr/>
          <p:nvPr/>
        </p:nvSpPr>
        <p:spPr>
          <a:xfrm>
            <a:off x="289737" y="260497"/>
            <a:ext cx="8564700" cy="4614600"/>
          </a:xfrm>
          <a:prstGeom prst="rect">
            <a:avLst/>
          </a:prstGeom>
          <a:solidFill>
            <a:srgbClr val="E6EDE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 name="Google Shape;84;p13"/>
          <p:cNvSpPr txBox="1"/>
          <p:nvPr>
            <p:ph type="title"/>
          </p:nvPr>
        </p:nvSpPr>
        <p:spPr>
          <a:xfrm>
            <a:off x="4859057" y="685799"/>
            <a:ext cx="3599100" cy="377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F3F3F"/>
              </a:buClr>
              <a:buSzPts val="3600"/>
              <a:buFont typeface="Bodoni"/>
              <a:buNone/>
              <a:defRPr sz="3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13"/>
          <p:cNvSpPr/>
          <p:nvPr>
            <p:ph idx="2" type="pic"/>
          </p:nvPr>
        </p:nvSpPr>
        <p:spPr>
          <a:xfrm>
            <a:off x="0" y="685800"/>
            <a:ext cx="4285200" cy="3771900"/>
          </a:xfrm>
          <a:prstGeom prst="rect">
            <a:avLst/>
          </a:prstGeom>
          <a:noFill/>
          <a:ln>
            <a:noFill/>
          </a:ln>
        </p:spPr>
      </p:sp>
      <p:sp>
        <p:nvSpPr>
          <p:cNvPr id="86" name="Google Shape;86;p13"/>
          <p:cNvSpPr txBox="1"/>
          <p:nvPr>
            <p:ph idx="11" type="ftr"/>
          </p:nvPr>
        </p:nvSpPr>
        <p:spPr>
          <a:xfrm>
            <a:off x="685800" y="4590939"/>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sz="900">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6400800" y="4590939"/>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900" u="none" cap="none" strike="noStrike">
                <a:solidFill>
                  <a:srgbClr val="757070"/>
                </a:solidFill>
                <a:latin typeface="Arial"/>
                <a:ea typeface="Arial"/>
                <a:cs typeface="Arial"/>
                <a:sym typeface="Arial"/>
              </a:defRPr>
            </a:lvl1pPr>
            <a:lvl2pPr indent="0" lvl="1" marL="0" algn="r">
              <a:spcBef>
                <a:spcPts val="0"/>
              </a:spcBef>
              <a:buNone/>
              <a:defRPr b="0" i="0" sz="900" u="none" cap="none" strike="noStrike">
                <a:solidFill>
                  <a:srgbClr val="757070"/>
                </a:solidFill>
                <a:latin typeface="Arial"/>
                <a:ea typeface="Arial"/>
                <a:cs typeface="Arial"/>
                <a:sym typeface="Arial"/>
              </a:defRPr>
            </a:lvl2pPr>
            <a:lvl3pPr indent="0" lvl="2" marL="0" algn="r">
              <a:spcBef>
                <a:spcPts val="0"/>
              </a:spcBef>
              <a:buNone/>
              <a:defRPr b="0" i="0" sz="900" u="none" cap="none" strike="noStrike">
                <a:solidFill>
                  <a:srgbClr val="757070"/>
                </a:solidFill>
                <a:latin typeface="Arial"/>
                <a:ea typeface="Arial"/>
                <a:cs typeface="Arial"/>
                <a:sym typeface="Arial"/>
              </a:defRPr>
            </a:lvl3pPr>
            <a:lvl4pPr indent="0" lvl="3" marL="0" algn="r">
              <a:spcBef>
                <a:spcPts val="0"/>
              </a:spcBef>
              <a:buNone/>
              <a:defRPr b="0" i="0" sz="900" u="none" cap="none" strike="noStrike">
                <a:solidFill>
                  <a:srgbClr val="757070"/>
                </a:solidFill>
                <a:latin typeface="Arial"/>
                <a:ea typeface="Arial"/>
                <a:cs typeface="Arial"/>
                <a:sym typeface="Arial"/>
              </a:defRPr>
            </a:lvl4pPr>
            <a:lvl5pPr indent="0" lvl="4" marL="0" algn="r">
              <a:spcBef>
                <a:spcPts val="0"/>
              </a:spcBef>
              <a:buNone/>
              <a:defRPr b="0" i="0" sz="900" u="none" cap="none" strike="noStrike">
                <a:solidFill>
                  <a:srgbClr val="757070"/>
                </a:solidFill>
                <a:latin typeface="Arial"/>
                <a:ea typeface="Arial"/>
                <a:cs typeface="Arial"/>
                <a:sym typeface="Arial"/>
              </a:defRPr>
            </a:lvl5pPr>
            <a:lvl6pPr indent="0" lvl="5" marL="0" algn="r">
              <a:spcBef>
                <a:spcPts val="0"/>
              </a:spcBef>
              <a:buNone/>
              <a:defRPr b="0" i="0" sz="900" u="none" cap="none" strike="noStrike">
                <a:solidFill>
                  <a:srgbClr val="757070"/>
                </a:solidFill>
                <a:latin typeface="Arial"/>
                <a:ea typeface="Arial"/>
                <a:cs typeface="Arial"/>
                <a:sym typeface="Arial"/>
              </a:defRPr>
            </a:lvl6pPr>
            <a:lvl7pPr indent="0" lvl="6" marL="0" algn="r">
              <a:spcBef>
                <a:spcPts val="0"/>
              </a:spcBef>
              <a:buNone/>
              <a:defRPr b="0" i="0" sz="900" u="none" cap="none" strike="noStrike">
                <a:solidFill>
                  <a:srgbClr val="757070"/>
                </a:solidFill>
                <a:latin typeface="Arial"/>
                <a:ea typeface="Arial"/>
                <a:cs typeface="Arial"/>
                <a:sym typeface="Arial"/>
              </a:defRPr>
            </a:lvl7pPr>
            <a:lvl8pPr indent="0" lvl="7" marL="0" algn="r">
              <a:spcBef>
                <a:spcPts val="0"/>
              </a:spcBef>
              <a:buNone/>
              <a:defRPr b="0" i="0" sz="900" u="none" cap="none" strike="noStrike">
                <a:solidFill>
                  <a:srgbClr val="757070"/>
                </a:solidFill>
                <a:latin typeface="Arial"/>
                <a:ea typeface="Arial"/>
                <a:cs typeface="Arial"/>
                <a:sym typeface="Arial"/>
              </a:defRPr>
            </a:lvl8pPr>
            <a:lvl9pPr indent="0" lvl="8" marL="0" algn="r">
              <a:spcBef>
                <a:spcPts val="0"/>
              </a:spcBef>
              <a:buNone/>
              <a:defRPr b="0" i="0" sz="900" u="none" cap="none" strike="noStrike">
                <a:solidFill>
                  <a:srgbClr val="75707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blog.google/technology/ai/introducing-pathways-next-generation-ai-architecture/" TargetMode="Externa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medium.com/@zilliz_learn/top-10-best-multimodal-ai-models-you-should-know-44a96c56d79c"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en" sz="2300">
                <a:solidFill>
                  <a:srgbClr val="000000"/>
                </a:solidFill>
                <a:latin typeface="Arial"/>
                <a:ea typeface="Arial"/>
                <a:cs typeface="Arial"/>
                <a:sym typeface="Arial"/>
              </a:rPr>
              <a:t>Multimodality and Large Multimodal Models (LMMs)</a:t>
            </a:r>
            <a:endParaRPr sz="2300">
              <a:solidFill>
                <a:srgbClr val="000000"/>
              </a:solidFill>
              <a:latin typeface="Arial"/>
              <a:ea typeface="Arial"/>
              <a:cs typeface="Arial"/>
              <a:sym typeface="Arial"/>
            </a:endParaRPr>
          </a:p>
          <a:p>
            <a:pPr indent="0" lvl="0" marL="0" rtl="0" algn="l">
              <a:lnSpc>
                <a:spcPct val="115000"/>
              </a:lnSpc>
              <a:spcBef>
                <a:spcPts val="2400"/>
              </a:spcBef>
              <a:spcAft>
                <a:spcPts val="0"/>
              </a:spcAft>
              <a:buNone/>
            </a:pPr>
            <a:r>
              <a:rPr b="0" i="1" lang="en" sz="1400">
                <a:solidFill>
                  <a:schemeClr val="accent1"/>
                </a:solidFill>
                <a:latin typeface="Lato"/>
                <a:ea typeface="Lato"/>
                <a:cs typeface="Lato"/>
                <a:sym typeface="Lato"/>
              </a:rPr>
              <a:t>Presented by Aryan Bhardwaj, Aman Gupta, Divya Machineni, Aydan Pirani</a:t>
            </a:r>
            <a:endParaRPr b="0" i="1" sz="1400">
              <a:solidFill>
                <a:schemeClr val="accent1"/>
              </a:solidFill>
              <a:latin typeface="Lato"/>
              <a:ea typeface="Lato"/>
              <a:cs typeface="Lato"/>
              <a:sym typeface="Lato"/>
            </a:endParaRPr>
          </a:p>
          <a:p>
            <a:pPr indent="0" lvl="0" marL="0" rtl="0" algn="l">
              <a:lnSpc>
                <a:spcPct val="115000"/>
              </a:lnSpc>
              <a:spcBef>
                <a:spcPts val="2400"/>
              </a:spcBef>
              <a:spcAft>
                <a:spcPts val="600"/>
              </a:spcAft>
              <a:buNone/>
            </a:pPr>
            <a:r>
              <a:t/>
            </a:r>
            <a:endParaRPr b="0" sz="1800">
              <a:solidFill>
                <a:srgbClr val="000000"/>
              </a:solidFill>
              <a:latin typeface="Arial"/>
              <a:ea typeface="Arial"/>
              <a:cs typeface="Arial"/>
              <a:sym typeface="Arial"/>
            </a:endParaRPr>
          </a:p>
        </p:txBody>
      </p:sp>
      <p:sp>
        <p:nvSpPr>
          <p:cNvPr id="93" name="Google Shape;93;p14"/>
          <p:cNvSpPr txBox="1"/>
          <p:nvPr>
            <p:ph idx="1" type="subTitle"/>
          </p:nvPr>
        </p:nvSpPr>
        <p:spPr>
          <a:xfrm>
            <a:off x="729627" y="4620700"/>
            <a:ext cx="7688100" cy="541200"/>
          </a:xfrm>
          <a:prstGeom prst="rect">
            <a:avLst/>
          </a:prstGeom>
        </p:spPr>
        <p:txBody>
          <a:bodyPr anchorCtr="0" anchor="t" bIns="91425" lIns="91425" spcFirstLastPara="1" rIns="91425" wrap="square" tIns="91425">
            <a:normAutofit/>
          </a:bodyPr>
          <a:lstStyle/>
          <a:p>
            <a:pPr indent="0" lvl="0" marL="0" rtl="0" algn="l">
              <a:lnSpc>
                <a:spcPct val="115000"/>
              </a:lnSpc>
              <a:spcBef>
                <a:spcPts val="2400"/>
              </a:spcBef>
              <a:spcAft>
                <a:spcPts val="600"/>
              </a:spcAft>
              <a:buNone/>
            </a:pPr>
            <a:r>
              <a:rPr lang="en" sz="1800">
                <a:solidFill>
                  <a:srgbClr val="757070"/>
                </a:solidFill>
                <a:latin typeface="Arial"/>
                <a:ea typeface="Arial"/>
                <a:cs typeface="Arial"/>
                <a:sym typeface="Arial"/>
              </a:rPr>
              <a:t>Paper a</a:t>
            </a:r>
            <a:r>
              <a:rPr lang="en" sz="1800">
                <a:solidFill>
                  <a:srgbClr val="757070"/>
                </a:solidFill>
                <a:latin typeface="Arial"/>
                <a:ea typeface="Arial"/>
                <a:cs typeface="Arial"/>
                <a:sym typeface="Arial"/>
              </a:rPr>
              <a:t>uthor: Chip Huyen, huyenchip.com</a:t>
            </a:r>
            <a:endParaRPr i="1" sz="1400">
              <a:solidFill>
                <a:srgbClr val="75707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Efficiency Improvements</a:t>
            </a:r>
            <a:endParaRPr/>
          </a:p>
        </p:txBody>
      </p:sp>
      <p:sp>
        <p:nvSpPr>
          <p:cNvPr id="150" name="Google Shape;150;p23"/>
          <p:cNvSpPr txBox="1"/>
          <p:nvPr>
            <p:ph type="title"/>
          </p:nvPr>
        </p:nvSpPr>
        <p:spPr>
          <a:xfrm>
            <a:off x="7650025"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CLIP</a:t>
            </a:r>
            <a:endParaRPr/>
          </a:p>
          <a:p>
            <a:pPr indent="0" lvl="0" marL="0" rtl="0" algn="l">
              <a:spcBef>
                <a:spcPts val="0"/>
              </a:spcBef>
              <a:spcAft>
                <a:spcPts val="0"/>
              </a:spcAft>
              <a:buNone/>
            </a:pPr>
            <a:r>
              <a:t/>
            </a:r>
            <a:endParaRPr/>
          </a:p>
        </p:txBody>
      </p:sp>
      <p:pic>
        <p:nvPicPr>
          <p:cNvPr descr="CLIP constrastive learning" id="151" name="Google Shape;151;p23"/>
          <p:cNvPicPr preferRelativeResize="0"/>
          <p:nvPr/>
        </p:nvPicPr>
        <p:blipFill>
          <a:blip r:embed="rId3">
            <a:alphaModFix/>
          </a:blip>
          <a:stretch>
            <a:fillRect/>
          </a:stretch>
        </p:blipFill>
        <p:spPr>
          <a:xfrm>
            <a:off x="2038588" y="1853850"/>
            <a:ext cx="5070425" cy="3213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Clip Applications </a:t>
            </a:r>
            <a:endParaRPr/>
          </a:p>
        </p:txBody>
      </p:sp>
      <p:sp>
        <p:nvSpPr>
          <p:cNvPr id="157" name="Google Shape;157;p24"/>
          <p:cNvSpPr txBox="1"/>
          <p:nvPr>
            <p:ph idx="1" type="body"/>
          </p:nvPr>
        </p:nvSpPr>
        <p:spPr>
          <a:xfrm>
            <a:off x="729450" y="2078875"/>
            <a:ext cx="7688700" cy="25797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n" sz="1307"/>
              <a:t>Classification</a:t>
            </a:r>
            <a:endParaRPr sz="1307"/>
          </a:p>
          <a:p>
            <a:pPr indent="-298450" lvl="0" marL="457200" rtl="0" algn="l">
              <a:spcBef>
                <a:spcPts val="0"/>
              </a:spcBef>
              <a:spcAft>
                <a:spcPts val="0"/>
              </a:spcAft>
              <a:buClr>
                <a:srgbClr val="000000"/>
              </a:buClr>
              <a:buSzPts val="1100"/>
              <a:buFont typeface="Arial"/>
              <a:buChar char="●"/>
            </a:pPr>
            <a:r>
              <a:rPr lang="en" sz="1307"/>
              <a:t>Text-based image retrieval</a:t>
            </a:r>
            <a:endParaRPr sz="1307"/>
          </a:p>
          <a:p>
            <a:pPr indent="-298450" lvl="0" marL="457200" rtl="0" algn="l">
              <a:spcBef>
                <a:spcPts val="0"/>
              </a:spcBef>
              <a:spcAft>
                <a:spcPts val="0"/>
              </a:spcAft>
              <a:buClr>
                <a:srgbClr val="000000"/>
              </a:buClr>
              <a:buSzPts val="1100"/>
              <a:buFont typeface="Arial"/>
              <a:buChar char="●"/>
            </a:pPr>
            <a:r>
              <a:rPr lang="en" sz="1307"/>
              <a:t>Image generation</a:t>
            </a:r>
            <a:endParaRPr sz="1307"/>
          </a:p>
          <a:p>
            <a:pPr indent="-298450" lvl="1" marL="914400" rtl="0" algn="l">
              <a:spcBef>
                <a:spcPts val="0"/>
              </a:spcBef>
              <a:spcAft>
                <a:spcPts val="0"/>
              </a:spcAft>
              <a:buClr>
                <a:srgbClr val="000000"/>
              </a:buClr>
              <a:buSzPts val="1100"/>
              <a:buFont typeface="Arial"/>
              <a:buChar char="○"/>
            </a:pPr>
            <a:r>
              <a:rPr lang="en" sz="1307"/>
              <a:t>DALL-E generates many visuals and uses CLIP to rerank these visuals before showing top visuals</a:t>
            </a:r>
            <a:endParaRPr sz="1307"/>
          </a:p>
          <a:p>
            <a:pPr indent="-298450" lvl="1" marL="914400" rtl="0" algn="l">
              <a:spcBef>
                <a:spcPts val="0"/>
              </a:spcBef>
              <a:spcAft>
                <a:spcPts val="0"/>
              </a:spcAft>
              <a:buClr>
                <a:srgbClr val="000000"/>
              </a:buClr>
              <a:buSzPts val="1100"/>
              <a:buFont typeface="Arial"/>
              <a:buChar char="○"/>
            </a:pPr>
            <a:r>
              <a:rPr lang="en" sz="1307"/>
              <a:t>unCLIP = text-to-image synthesis model conditioned on CLIP latents</a:t>
            </a:r>
            <a:endParaRPr sz="1307"/>
          </a:p>
          <a:p>
            <a:pPr indent="-298450" lvl="1" marL="914400" rtl="0" algn="l">
              <a:spcBef>
                <a:spcPts val="0"/>
              </a:spcBef>
              <a:spcAft>
                <a:spcPts val="0"/>
              </a:spcAft>
              <a:buClr>
                <a:srgbClr val="000000"/>
              </a:buClr>
              <a:buSzPts val="1100"/>
              <a:buFont typeface="Arial"/>
              <a:buChar char="○"/>
            </a:pPr>
            <a:r>
              <a:rPr lang="en" sz="1307"/>
              <a:t>use CLIP to generate embedding for this text</a:t>
            </a:r>
            <a:endParaRPr sz="1307"/>
          </a:p>
          <a:p>
            <a:pPr indent="-298450" lvl="1" marL="914400" rtl="0" algn="l">
              <a:spcBef>
                <a:spcPts val="0"/>
              </a:spcBef>
              <a:spcAft>
                <a:spcPts val="0"/>
              </a:spcAft>
              <a:buClr>
                <a:srgbClr val="000000"/>
              </a:buClr>
              <a:buSzPts val="1100"/>
              <a:buFont typeface="Arial"/>
              <a:buChar char="○"/>
            </a:pPr>
            <a:r>
              <a:rPr lang="en" sz="1307"/>
              <a:t>Use a diffusion decoder to generate images conditioned on this embedding</a:t>
            </a:r>
            <a:endParaRPr sz="1307"/>
          </a:p>
        </p:txBody>
      </p:sp>
      <p:pic>
        <p:nvPicPr>
          <p:cNvPr id="158" name="Google Shape;158;p24"/>
          <p:cNvPicPr preferRelativeResize="0"/>
          <p:nvPr/>
        </p:nvPicPr>
        <p:blipFill>
          <a:blip r:embed="rId3">
            <a:alphaModFix/>
          </a:blip>
          <a:stretch>
            <a:fillRect/>
          </a:stretch>
        </p:blipFill>
        <p:spPr>
          <a:xfrm>
            <a:off x="3504000" y="491250"/>
            <a:ext cx="5640000" cy="2275600"/>
          </a:xfrm>
          <a:prstGeom prst="rect">
            <a:avLst/>
          </a:prstGeom>
          <a:noFill/>
          <a:ln>
            <a:noFill/>
          </a:ln>
        </p:spPr>
      </p:pic>
      <p:sp>
        <p:nvSpPr>
          <p:cNvPr id="159" name="Google Shape;159;p24"/>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CLIP</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Flamingo </a:t>
            </a:r>
            <a:endParaRPr strike="sng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Flamingo: the Dawns of LMMs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0" name="Google Shape;170;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Can g</a:t>
            </a:r>
            <a:r>
              <a:rPr lang="en"/>
              <a:t>enerate text responses (unlike Clip)</a:t>
            </a:r>
            <a:br>
              <a:rPr lang="en"/>
            </a:br>
            <a:endParaRPr/>
          </a:p>
          <a:p>
            <a:pPr indent="-311150" lvl="0" marL="457200" rtl="0" algn="l">
              <a:spcBef>
                <a:spcPts val="0"/>
              </a:spcBef>
              <a:spcAft>
                <a:spcPts val="0"/>
              </a:spcAft>
              <a:buSzPts val="1300"/>
              <a:buChar char="●"/>
            </a:pPr>
            <a:r>
              <a:rPr lang="en"/>
              <a:t>Essentially Clip + language model</a:t>
            </a:r>
            <a:br>
              <a:rPr lang="en"/>
            </a:br>
            <a:endParaRPr/>
          </a:p>
          <a:p>
            <a:pPr indent="-311150" lvl="0" marL="457200" rtl="0" algn="l">
              <a:spcBef>
                <a:spcPts val="0"/>
              </a:spcBef>
              <a:spcAft>
                <a:spcPts val="0"/>
              </a:spcAft>
              <a:buSzPts val="1300"/>
              <a:buChar char="●"/>
            </a:pPr>
            <a:r>
              <a:rPr lang="en"/>
              <a:t>Flamingo is not an open-sourced model </a:t>
            </a:r>
            <a:endParaRPr/>
          </a:p>
        </p:txBody>
      </p:sp>
      <p:sp>
        <p:nvSpPr>
          <p:cNvPr id="171" name="Google Shape;171;p26"/>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Flamingo Datasets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1 interleaved image and text dataset  (M3W)</a:t>
            </a:r>
            <a:br>
              <a:rPr lang="en"/>
            </a:br>
            <a:endParaRPr/>
          </a:p>
          <a:p>
            <a:pPr indent="-311150" lvl="0" marL="457200" rtl="0" algn="l">
              <a:spcBef>
                <a:spcPts val="0"/>
              </a:spcBef>
              <a:spcAft>
                <a:spcPts val="0"/>
              </a:spcAft>
              <a:buSzPts val="1300"/>
              <a:buChar char="●"/>
            </a:pPr>
            <a:r>
              <a:rPr lang="en"/>
              <a:t>2 (image, text) pair datasets (ALIGN, LTIP)</a:t>
            </a:r>
            <a:br>
              <a:rPr lang="en"/>
            </a:br>
            <a:endParaRPr/>
          </a:p>
          <a:p>
            <a:pPr indent="-311150" lvl="0" marL="457200" rtl="0" algn="l">
              <a:spcBef>
                <a:spcPts val="0"/>
              </a:spcBef>
              <a:spcAft>
                <a:spcPts val="0"/>
              </a:spcAft>
              <a:buSzPts val="1300"/>
              <a:buChar char="●"/>
            </a:pPr>
            <a:r>
              <a:rPr lang="en"/>
              <a:t>1 (video, text) pair dataset (VTP)</a:t>
            </a:r>
            <a:endParaRPr/>
          </a:p>
        </p:txBody>
      </p:sp>
      <p:sp>
        <p:nvSpPr>
          <p:cNvPr id="178" name="Google Shape;178;p27"/>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pic>
        <p:nvPicPr>
          <p:cNvPr id="179" name="Google Shape;179;p27"/>
          <p:cNvPicPr preferRelativeResize="0"/>
          <p:nvPr/>
        </p:nvPicPr>
        <p:blipFill>
          <a:blip r:embed="rId3">
            <a:alphaModFix/>
          </a:blip>
          <a:stretch>
            <a:fillRect/>
          </a:stretch>
        </p:blipFill>
        <p:spPr>
          <a:xfrm>
            <a:off x="258875" y="3357950"/>
            <a:ext cx="8626251" cy="1577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Flamingo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5" name="Google Shape;185;p28"/>
          <p:cNvSpPr txBox="1"/>
          <p:nvPr>
            <p:ph idx="1" type="body"/>
          </p:nvPr>
        </p:nvSpPr>
        <p:spPr>
          <a:xfrm>
            <a:off x="729450" y="2078875"/>
            <a:ext cx="3784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Vision</a:t>
            </a:r>
            <a:r>
              <a:rPr lang="en"/>
              <a:t> Encoder</a:t>
            </a:r>
            <a:br>
              <a:rPr lang="en"/>
            </a:br>
            <a:endParaRPr/>
          </a:p>
          <a:p>
            <a:pPr indent="-311150" lvl="0" marL="457200" rtl="0" algn="l">
              <a:spcBef>
                <a:spcPts val="0"/>
              </a:spcBef>
              <a:spcAft>
                <a:spcPts val="0"/>
              </a:spcAft>
              <a:buSzPts val="1300"/>
              <a:buChar char="●"/>
            </a:pPr>
            <a:r>
              <a:rPr lang="en"/>
              <a:t>Language Model </a:t>
            </a:r>
            <a:endParaRPr/>
          </a:p>
        </p:txBody>
      </p:sp>
      <p:sp>
        <p:nvSpPr>
          <p:cNvPr id="186" name="Google Shape;186;p28"/>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pic>
        <p:nvPicPr>
          <p:cNvPr id="187" name="Google Shape;187;p28"/>
          <p:cNvPicPr preferRelativeResize="0"/>
          <p:nvPr/>
        </p:nvPicPr>
        <p:blipFill>
          <a:blip r:embed="rId3">
            <a:alphaModFix/>
          </a:blip>
          <a:stretch>
            <a:fillRect/>
          </a:stretch>
        </p:blipFill>
        <p:spPr>
          <a:xfrm>
            <a:off x="3112274" y="2078875"/>
            <a:ext cx="5420024" cy="282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Flamingo </a:t>
            </a:r>
            <a:r>
              <a:rPr lang="en"/>
              <a:t>Vision Encoder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 name="Google Shape;19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Train CLIP-like model from scratch</a:t>
            </a:r>
            <a:endParaRPr/>
          </a:p>
          <a:p>
            <a:pPr indent="-298450" lvl="1" marL="914400" rtl="0" algn="l">
              <a:spcBef>
                <a:spcPts val="0"/>
              </a:spcBef>
              <a:spcAft>
                <a:spcPts val="0"/>
              </a:spcAft>
              <a:buSzPts val="1100"/>
              <a:buChar char="○"/>
            </a:pPr>
            <a:r>
              <a:rPr lang="en"/>
              <a:t>(i</a:t>
            </a:r>
            <a:r>
              <a:rPr lang="en"/>
              <a:t>mage</a:t>
            </a:r>
            <a:r>
              <a:rPr lang="en"/>
              <a:t>, text) pairs are used</a:t>
            </a:r>
            <a:br>
              <a:rPr lang="en"/>
            </a:br>
            <a:endParaRPr/>
          </a:p>
          <a:p>
            <a:pPr indent="-311150" lvl="0" marL="457200" rtl="0" algn="l">
              <a:spcBef>
                <a:spcPts val="0"/>
              </a:spcBef>
              <a:spcAft>
                <a:spcPts val="0"/>
              </a:spcAft>
              <a:buSzPts val="1300"/>
              <a:buChar char="●"/>
            </a:pPr>
            <a:r>
              <a:rPr lang="en"/>
              <a:t>Throw away the text encoder </a:t>
            </a:r>
            <a:r>
              <a:rPr b="1" lang="en"/>
              <a:t>of the </a:t>
            </a:r>
            <a:r>
              <a:rPr b="1" lang="en"/>
              <a:t>vision</a:t>
            </a:r>
            <a:r>
              <a:rPr b="1" lang="en"/>
              <a:t> model</a:t>
            </a:r>
            <a:br>
              <a:rPr b="1" lang="en"/>
            </a:br>
            <a:endParaRPr b="1"/>
          </a:p>
          <a:p>
            <a:pPr indent="-311150" lvl="0" marL="457200" rtl="0" algn="l">
              <a:spcBef>
                <a:spcPts val="0"/>
              </a:spcBef>
              <a:spcAft>
                <a:spcPts val="0"/>
              </a:spcAft>
              <a:buSzPts val="1300"/>
              <a:buChar char="●"/>
            </a:pPr>
            <a:r>
              <a:rPr lang="en"/>
              <a:t>BERT, NormalizerFreeResNet</a:t>
            </a:r>
            <a:endParaRPr/>
          </a:p>
        </p:txBody>
      </p:sp>
      <p:sp>
        <p:nvSpPr>
          <p:cNvPr id="194" name="Google Shape;194;p29"/>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Flamingo </a:t>
            </a:r>
            <a:r>
              <a:rPr lang="en"/>
              <a:t>Language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0" name="Google Shape;200;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Taken from Chinchilla LM</a:t>
            </a:r>
            <a:endParaRPr/>
          </a:p>
          <a:p>
            <a:pPr indent="-311150" lvl="0" marL="457200" rtl="0" algn="l">
              <a:spcBef>
                <a:spcPts val="0"/>
              </a:spcBef>
              <a:spcAft>
                <a:spcPts val="0"/>
              </a:spcAft>
              <a:buSzPts val="1300"/>
              <a:buChar char="●"/>
            </a:pPr>
            <a:r>
              <a:rPr lang="en"/>
              <a:t>P</a:t>
            </a:r>
            <a:r>
              <a:rPr lang="en"/>
              <a:t>redicts </a:t>
            </a:r>
            <a:r>
              <a:rPr lang="en"/>
              <a:t>the </a:t>
            </a:r>
            <a:r>
              <a:rPr lang="en"/>
              <a:t>next</a:t>
            </a:r>
            <a:r>
              <a:rPr lang="en"/>
              <a:t> text</a:t>
            </a:r>
            <a:r>
              <a:rPr lang="en"/>
              <a:t> token based on preceding text + visual tokens</a:t>
            </a:r>
            <a:r>
              <a:rPr lang="en"/>
              <a:t> </a:t>
            </a:r>
            <a:endParaRPr/>
          </a:p>
          <a:p>
            <a:pPr indent="-311150" lvl="0" marL="457200" rtl="0" algn="l">
              <a:spcBef>
                <a:spcPts val="0"/>
              </a:spcBef>
              <a:spcAft>
                <a:spcPts val="0"/>
              </a:spcAft>
              <a:buSzPts val="1300"/>
              <a:buChar char="●"/>
            </a:pPr>
            <a:r>
              <a:rPr lang="en"/>
              <a:t>R</a:t>
            </a:r>
            <a:r>
              <a:rPr lang="en"/>
              <a:t>elies on Perceiver Resampler and GATED XATTN-DENSE layers</a:t>
            </a:r>
            <a:endParaRPr/>
          </a:p>
        </p:txBody>
      </p:sp>
      <p:sp>
        <p:nvSpPr>
          <p:cNvPr id="201" name="Google Shape;201;p30"/>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pic>
        <p:nvPicPr>
          <p:cNvPr id="202" name="Google Shape;202;p30"/>
          <p:cNvPicPr preferRelativeResize="0"/>
          <p:nvPr/>
        </p:nvPicPr>
        <p:blipFill>
          <a:blip r:embed="rId3">
            <a:alphaModFix/>
          </a:blip>
          <a:stretch>
            <a:fillRect/>
          </a:stretch>
        </p:blipFill>
        <p:spPr>
          <a:xfrm>
            <a:off x="5505850" y="3205156"/>
            <a:ext cx="3600450" cy="19383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Flamingo Perceiver Resampler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8" name="Google Shape;208;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Images and videos’ outputs are in different dimensions</a:t>
            </a:r>
            <a:br>
              <a:rPr lang="en"/>
            </a:br>
            <a:endParaRPr/>
          </a:p>
          <a:p>
            <a:pPr indent="-311150" lvl="0" marL="457200" rtl="0" algn="l">
              <a:spcBef>
                <a:spcPts val="0"/>
              </a:spcBef>
              <a:spcAft>
                <a:spcPts val="0"/>
              </a:spcAft>
              <a:buSzPts val="1300"/>
              <a:buChar char="●"/>
            </a:pPr>
            <a:r>
              <a:rPr lang="en"/>
              <a:t>C</a:t>
            </a:r>
            <a:r>
              <a:rPr lang="en"/>
              <a:t>onverts variable features into fixed-size  visual outputs</a:t>
            </a:r>
            <a:endParaRPr/>
          </a:p>
          <a:p>
            <a:pPr indent="0" lvl="0" marL="0" rtl="0" algn="l">
              <a:spcBef>
                <a:spcPts val="1200"/>
              </a:spcBef>
              <a:spcAft>
                <a:spcPts val="1200"/>
              </a:spcAft>
              <a:buNone/>
            </a:pPr>
            <a:r>
              <a:t/>
            </a:r>
            <a:endParaRPr/>
          </a:p>
        </p:txBody>
      </p:sp>
      <p:sp>
        <p:nvSpPr>
          <p:cNvPr id="209" name="Google Shape;209;p31"/>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Flamingo Perceiver Resampler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5" name="Google Shape;215;p32"/>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pic>
        <p:nvPicPr>
          <p:cNvPr id="216" name="Google Shape;216;p32"/>
          <p:cNvPicPr preferRelativeResize="0"/>
          <p:nvPr/>
        </p:nvPicPr>
        <p:blipFill>
          <a:blip r:embed="rId3">
            <a:alphaModFix/>
          </a:blip>
          <a:stretch>
            <a:fillRect/>
          </a:stretch>
        </p:blipFill>
        <p:spPr>
          <a:xfrm>
            <a:off x="531949" y="476400"/>
            <a:ext cx="8080100" cy="466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Understanding</a:t>
            </a:r>
            <a:r>
              <a:rPr lang="en"/>
              <a:t> Multimodality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Flamingo </a:t>
            </a:r>
            <a:r>
              <a:rPr lang="en"/>
              <a:t>GATED XATTN-DENSE layers</a:t>
            </a:r>
            <a:endParaRPr/>
          </a:p>
          <a:p>
            <a:pPr indent="0" lvl="0" marL="0" rtl="0" algn="l">
              <a:spcBef>
                <a:spcPts val="0"/>
              </a:spcBef>
              <a:spcAft>
                <a:spcPts val="0"/>
              </a:spcAft>
              <a:buNone/>
            </a:pPr>
            <a:r>
              <a:t/>
            </a:r>
            <a:endParaRPr/>
          </a:p>
        </p:txBody>
      </p:sp>
      <p:sp>
        <p:nvSpPr>
          <p:cNvPr id="222" name="Google Shape;22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Exists in between the existing (frozen) LM layers from the pre trained Chinchilla </a:t>
            </a:r>
            <a:endParaRPr/>
          </a:p>
          <a:p>
            <a:pPr indent="-311150" lvl="0" marL="457200" rtl="0" algn="l">
              <a:spcBef>
                <a:spcPts val="0"/>
              </a:spcBef>
              <a:spcAft>
                <a:spcPts val="0"/>
              </a:spcAft>
              <a:buSzPts val="1300"/>
              <a:buChar char="●"/>
            </a:pPr>
            <a:r>
              <a:rPr lang="en"/>
              <a:t>Allows model to “re-focus” on the visual tokens and generate text tokens</a:t>
            </a:r>
            <a:endParaRPr/>
          </a:p>
          <a:p>
            <a:pPr indent="-311150" lvl="0" marL="457200" rtl="0" algn="l">
              <a:spcBef>
                <a:spcPts val="0"/>
              </a:spcBef>
              <a:spcAft>
                <a:spcPts val="0"/>
              </a:spcAft>
              <a:buSzPts val="1300"/>
              <a:buChar char="●"/>
            </a:pPr>
            <a:r>
              <a:rPr lang="en"/>
              <a:t>Without it, overall score dropped 4.2%</a:t>
            </a:r>
            <a:endParaRPr/>
          </a:p>
        </p:txBody>
      </p:sp>
      <p:sp>
        <p:nvSpPr>
          <p:cNvPr id="223" name="Google Shape;223;p33"/>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pic>
        <p:nvPicPr>
          <p:cNvPr id="229" name="Google Shape;229;p34"/>
          <p:cNvPicPr preferRelativeResize="0"/>
          <p:nvPr/>
        </p:nvPicPr>
        <p:blipFill>
          <a:blip r:embed="rId3">
            <a:alphaModFix/>
          </a:blip>
          <a:stretch>
            <a:fillRect/>
          </a:stretch>
        </p:blipFill>
        <p:spPr>
          <a:xfrm>
            <a:off x="266700" y="866775"/>
            <a:ext cx="8610600" cy="340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sp>
        <p:nvSpPr>
          <p:cNvPr id="235" name="Google Shape;235;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Only </a:t>
            </a:r>
            <a:r>
              <a:rPr lang="en" sz="1100"/>
              <a:t>the Perceiver Resampler and GATED XATTN-DENSE layers are trained from scratch</a:t>
            </a:r>
            <a:endParaRPr sz="1100"/>
          </a:p>
          <a:p>
            <a:pPr indent="-298450" lvl="1" marL="914400" rtl="0" algn="l">
              <a:spcBef>
                <a:spcPts val="0"/>
              </a:spcBef>
              <a:spcAft>
                <a:spcPts val="0"/>
              </a:spcAft>
              <a:buSzPts val="1100"/>
              <a:buChar char="○"/>
            </a:pPr>
            <a:r>
              <a:rPr lang="en"/>
              <a:t>the Chinchilla LM layers are </a:t>
            </a:r>
            <a:r>
              <a:rPr lang="en"/>
              <a:t>fine tuned</a:t>
            </a:r>
            <a:r>
              <a:rPr lang="en"/>
              <a:t> and frozen, the additional components are trained from scratch</a:t>
            </a:r>
            <a:endParaRPr/>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Uses all 4 Flamingo datasets (each has different </a:t>
            </a:r>
            <a:r>
              <a:rPr lang="en" sz="1100"/>
              <a:t>learned</a:t>
            </a:r>
            <a:r>
              <a:rPr lang="en" sz="1100"/>
              <a:t> weights)</a:t>
            </a:r>
            <a:endParaRPr sz="1100"/>
          </a:p>
          <a:p>
            <a:pPr indent="-298450" lvl="1" marL="914400" rtl="0" algn="l">
              <a:spcBef>
                <a:spcPts val="0"/>
              </a:spcBef>
              <a:spcAft>
                <a:spcPts val="0"/>
              </a:spcAft>
              <a:buSzPts val="1100"/>
              <a:buChar char="○"/>
            </a:pPr>
            <a:r>
              <a:rPr lang="en"/>
              <a:t>M3W → 1.0</a:t>
            </a:r>
            <a:endParaRPr/>
          </a:p>
          <a:p>
            <a:pPr indent="-298450" lvl="1" marL="914400" rtl="0" algn="l">
              <a:spcBef>
                <a:spcPts val="0"/>
              </a:spcBef>
              <a:spcAft>
                <a:spcPts val="0"/>
              </a:spcAft>
              <a:buSzPts val="1100"/>
              <a:buChar char="○"/>
            </a:pPr>
            <a:r>
              <a:rPr lang="en"/>
              <a:t>ALIGN, LTIP (image, text pairs) → 0.2</a:t>
            </a:r>
            <a:endParaRPr/>
          </a:p>
          <a:p>
            <a:pPr indent="-298450" lvl="1" marL="914400" rtl="0" algn="l">
              <a:spcBef>
                <a:spcPts val="0"/>
              </a:spcBef>
              <a:spcAft>
                <a:spcPts val="0"/>
              </a:spcAft>
              <a:buSzPts val="1100"/>
              <a:buChar char="○"/>
            </a:pPr>
            <a:r>
              <a:rPr lang="en"/>
              <a:t>VTP → 0.03 </a:t>
            </a:r>
            <a:endParaRPr sz="1100"/>
          </a:p>
        </p:txBody>
      </p:sp>
      <p:sp>
        <p:nvSpPr>
          <p:cNvPr id="236" name="Google Shape;236;p35"/>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a:t>
            </a:r>
            <a:r>
              <a:rPr lang="en"/>
              <a:t>eighted sum of expected negative log-likelihoods of generated text across all 4 datasets, with λm being the training weight of dataset m”</a:t>
            </a:r>
            <a:endParaRPr/>
          </a:p>
        </p:txBody>
      </p:sp>
      <p:sp>
        <p:nvSpPr>
          <p:cNvPr id="243" name="Google Shape;243;p36"/>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Flamingo</a:t>
            </a:r>
            <a:endParaRPr/>
          </a:p>
          <a:p>
            <a:pPr indent="0" lvl="0" marL="0" rtl="0" algn="l">
              <a:spcBef>
                <a:spcPts val="0"/>
              </a:spcBef>
              <a:spcAft>
                <a:spcPts val="0"/>
              </a:spcAft>
              <a:buNone/>
            </a:pPr>
            <a:r>
              <a:t/>
            </a:r>
            <a:endParaRPr/>
          </a:p>
        </p:txBody>
      </p:sp>
      <p:pic>
        <p:nvPicPr>
          <p:cNvPr id="244" name="Google Shape;244;p36"/>
          <p:cNvPicPr preferRelativeResize="0"/>
          <p:nvPr/>
        </p:nvPicPr>
        <p:blipFill>
          <a:blip r:embed="rId3">
            <a:alphaModFix/>
          </a:blip>
          <a:stretch>
            <a:fillRect/>
          </a:stretch>
        </p:blipFill>
        <p:spPr>
          <a:xfrm>
            <a:off x="4544075" y="3377950"/>
            <a:ext cx="4533900" cy="962025"/>
          </a:xfrm>
          <a:prstGeom prst="rect">
            <a:avLst/>
          </a:prstGeom>
          <a:noFill/>
          <a:ln>
            <a:noFill/>
          </a:ln>
        </p:spPr>
      </p:pic>
      <p:pic>
        <p:nvPicPr>
          <p:cNvPr id="245" name="Google Shape;245;p36"/>
          <p:cNvPicPr preferRelativeResize="0"/>
          <p:nvPr/>
        </p:nvPicPr>
        <p:blipFill>
          <a:blip r:embed="rId4">
            <a:alphaModFix/>
          </a:blip>
          <a:stretch>
            <a:fillRect/>
          </a:stretch>
        </p:blipFill>
        <p:spPr>
          <a:xfrm>
            <a:off x="300950" y="3377950"/>
            <a:ext cx="3524250" cy="96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CLIP vs. Flamingo</a:t>
            </a:r>
            <a:r>
              <a:rPr lang="en"/>
              <a:t> </a:t>
            </a:r>
            <a:endParaRPr strike="sng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2722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CLIP vs. Flamingo</a:t>
            </a:r>
            <a:endParaRPr/>
          </a:p>
        </p:txBody>
      </p:sp>
      <p:pic>
        <p:nvPicPr>
          <p:cNvPr id="256" name="Google Shape;256;p38"/>
          <p:cNvPicPr preferRelativeResize="0"/>
          <p:nvPr/>
        </p:nvPicPr>
        <p:blipFill>
          <a:blip r:embed="rId3">
            <a:alphaModFix/>
          </a:blip>
          <a:stretch>
            <a:fillRect/>
          </a:stretch>
        </p:blipFill>
        <p:spPr>
          <a:xfrm>
            <a:off x="3663975" y="581125"/>
            <a:ext cx="5203548" cy="4492476"/>
          </a:xfrm>
          <a:prstGeom prst="rect">
            <a:avLst/>
          </a:prstGeom>
          <a:noFill/>
          <a:ln>
            <a:noFill/>
          </a:ln>
        </p:spPr>
      </p:pic>
      <p:sp>
        <p:nvSpPr>
          <p:cNvPr id="257" name="Google Shape;257;p38"/>
          <p:cNvSpPr txBox="1"/>
          <p:nvPr>
            <p:ph idx="1" type="body"/>
          </p:nvPr>
        </p:nvSpPr>
        <p:spPr>
          <a:xfrm>
            <a:off x="80800" y="47714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800"/>
              <a:t>Source: huyenchip.com/2023/10/10/multimodal.html</a:t>
            </a: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ctive Research Areas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Data Modalities</a:t>
            </a:r>
            <a:endParaRPr/>
          </a:p>
        </p:txBody>
      </p:sp>
      <p:sp>
        <p:nvSpPr>
          <p:cNvPr id="268" name="Google Shape;268;p40"/>
          <p:cNvSpPr txBox="1"/>
          <p:nvPr>
            <p:ph idx="1" type="body"/>
          </p:nvPr>
        </p:nvSpPr>
        <p:spPr>
          <a:xfrm>
            <a:off x="729450" y="18502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One shared </a:t>
            </a:r>
            <a:r>
              <a:rPr lang="en"/>
              <a:t>embedding</a:t>
            </a:r>
            <a:r>
              <a:rPr lang="en"/>
              <a:t> space</a:t>
            </a:r>
            <a:endParaRPr/>
          </a:p>
          <a:p>
            <a:pPr indent="-311150" lvl="0" marL="457200" rtl="0" algn="l">
              <a:spcBef>
                <a:spcPts val="0"/>
              </a:spcBef>
              <a:spcAft>
                <a:spcPts val="0"/>
              </a:spcAft>
              <a:buSzPts val="1300"/>
              <a:buChar char="●"/>
            </a:pPr>
            <a:r>
              <a:rPr lang="en"/>
              <a:t>Incorporating videos, music, 3D</a:t>
            </a:r>
            <a:endParaRPr/>
          </a:p>
          <a:p>
            <a:pPr indent="0" lvl="0" marL="0" rtl="0" algn="l">
              <a:spcBef>
                <a:spcPts val="1200"/>
              </a:spcBef>
              <a:spcAft>
                <a:spcPts val="1200"/>
              </a:spcAft>
              <a:buNone/>
            </a:pPr>
            <a:r>
              <a:rPr lang="en" u="sng">
                <a:solidFill>
                  <a:schemeClr val="hlink"/>
                </a:solidFill>
                <a:hlinkClick r:id="rId3"/>
              </a:rPr>
              <a:t>Pathways: an AI architecture that will handle many tasks, learn quickly and better understand the world</a:t>
            </a:r>
            <a:endParaRPr/>
          </a:p>
        </p:txBody>
      </p:sp>
      <p:pic>
        <p:nvPicPr>
          <p:cNvPr id="269" name="Google Shape;269;p40"/>
          <p:cNvPicPr preferRelativeResize="0"/>
          <p:nvPr/>
        </p:nvPicPr>
        <p:blipFill rotWithShape="1">
          <a:blip r:embed="rId4">
            <a:alphaModFix/>
          </a:blip>
          <a:srcRect b="24064" l="0" r="0" t="0"/>
          <a:stretch/>
        </p:blipFill>
        <p:spPr>
          <a:xfrm>
            <a:off x="2289500" y="2806200"/>
            <a:ext cx="6798574" cy="226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Multimodal Systems For Instruction-Following</a:t>
            </a:r>
            <a:endParaRPr/>
          </a:p>
        </p:txBody>
      </p:sp>
      <p:sp>
        <p:nvSpPr>
          <p:cNvPr id="275" name="Google Shape;275;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Flamingo was trained for completion, but not for dialogue or for following instructions</a:t>
            </a:r>
            <a:endParaRPr/>
          </a:p>
          <a:p>
            <a:pPr indent="-298450" lvl="1" marL="914400" rtl="0" algn="l">
              <a:spcBef>
                <a:spcPts val="0"/>
              </a:spcBef>
              <a:spcAft>
                <a:spcPts val="0"/>
              </a:spcAft>
              <a:buSzPts val="1100"/>
              <a:buChar char="○"/>
            </a:pPr>
            <a:r>
              <a:rPr lang="en"/>
              <a:t>Completion: next word generation</a:t>
            </a:r>
            <a:endParaRPr/>
          </a:p>
          <a:p>
            <a:pPr indent="-298450" lvl="1" marL="914400" rtl="0" algn="l">
              <a:spcBef>
                <a:spcPts val="0"/>
              </a:spcBef>
              <a:spcAft>
                <a:spcPts val="0"/>
              </a:spcAft>
              <a:buSzPts val="1100"/>
              <a:buChar char="○"/>
            </a:pPr>
            <a:r>
              <a:rPr lang="en"/>
              <a:t>Dialogue: Getting the </a:t>
            </a:r>
            <a:r>
              <a:rPr lang="en"/>
              <a:t>responses that users </a:t>
            </a:r>
            <a:r>
              <a:rPr b="1" lang="en"/>
              <a:t>actually</a:t>
            </a:r>
            <a:r>
              <a:rPr lang="en"/>
              <a:t> want</a:t>
            </a:r>
            <a:endParaRPr/>
          </a:p>
          <a:p>
            <a:pPr indent="0" lvl="0" marL="0" rtl="0" algn="l">
              <a:spcBef>
                <a:spcPts val="1200"/>
              </a:spcBef>
              <a:spcAft>
                <a:spcPts val="1200"/>
              </a:spcAft>
              <a:buNone/>
            </a:pPr>
            <a:r>
              <a:rPr lang="en"/>
              <a:t>Eg. “how to make pizza”: “for a family of six?” vs. actual output</a:t>
            </a:r>
            <a:endParaRPr/>
          </a:p>
        </p:txBody>
      </p:sp>
      <p:pic>
        <p:nvPicPr>
          <p:cNvPr id="276" name="Google Shape;276;p41"/>
          <p:cNvPicPr preferRelativeResize="0"/>
          <p:nvPr/>
        </p:nvPicPr>
        <p:blipFill>
          <a:blip r:embed="rId3">
            <a:alphaModFix/>
          </a:blip>
          <a:stretch>
            <a:fillRect/>
          </a:stretch>
        </p:blipFill>
        <p:spPr>
          <a:xfrm>
            <a:off x="3836225" y="3224225"/>
            <a:ext cx="5307776" cy="1919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LLaVA: Multimodal Chatbot</a:t>
            </a:r>
            <a:endParaRPr/>
          </a:p>
        </p:txBody>
      </p:sp>
      <p:pic>
        <p:nvPicPr>
          <p:cNvPr id="282" name="Google Shape;282;p42"/>
          <p:cNvPicPr preferRelativeResize="0"/>
          <p:nvPr/>
        </p:nvPicPr>
        <p:blipFill rotWithShape="1">
          <a:blip r:embed="rId3">
            <a:alphaModFix/>
          </a:blip>
          <a:srcRect b="0" l="0" r="0" t="2562"/>
          <a:stretch/>
        </p:blipFill>
        <p:spPr>
          <a:xfrm>
            <a:off x="628425" y="2108725"/>
            <a:ext cx="7734300" cy="248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data multimodality?</a:t>
            </a:r>
            <a:endParaRPr/>
          </a:p>
        </p:txBody>
      </p:sp>
      <p:sp>
        <p:nvSpPr>
          <p:cNvPr id="104" name="Google Shape;104;p16"/>
          <p:cNvSpPr txBox="1"/>
          <p:nvPr>
            <p:ph idx="1" type="body"/>
          </p:nvPr>
        </p:nvSpPr>
        <p:spPr>
          <a:xfrm>
            <a:off x="729450" y="1853850"/>
            <a:ext cx="7688700" cy="2848200"/>
          </a:xfrm>
          <a:prstGeom prst="rect">
            <a:avLst/>
          </a:prstGeom>
        </p:spPr>
        <p:txBody>
          <a:bodyPr anchorCtr="0" anchor="t" bIns="91425" lIns="91425" spcFirstLastPara="1" rIns="91425" wrap="square" tIns="91425">
            <a:noAutofit/>
          </a:bodyPr>
          <a:lstStyle/>
          <a:p>
            <a:pPr indent="-319722" lvl="0" marL="457200" rtl="0" algn="l">
              <a:lnSpc>
                <a:spcPct val="110000"/>
              </a:lnSpc>
              <a:spcBef>
                <a:spcPts val="0"/>
              </a:spcBef>
              <a:spcAft>
                <a:spcPts val="0"/>
              </a:spcAft>
              <a:buClr>
                <a:srgbClr val="000000"/>
              </a:buClr>
              <a:buSzPts val="1435"/>
              <a:buFont typeface="Arial"/>
              <a:buChar char="●"/>
            </a:pPr>
            <a:r>
              <a:rPr lang="en" sz="1604"/>
              <a:t>One data mode can be represented or approximated in another data mode</a:t>
            </a:r>
            <a:endParaRPr sz="1604"/>
          </a:p>
          <a:p>
            <a:pPr indent="-330517" lvl="0" marL="457200" rtl="0" algn="l">
              <a:lnSpc>
                <a:spcPct val="110000"/>
              </a:lnSpc>
              <a:spcBef>
                <a:spcPts val="0"/>
              </a:spcBef>
              <a:spcAft>
                <a:spcPts val="0"/>
              </a:spcAft>
              <a:buSzPts val="1605"/>
              <a:buChar char="●"/>
            </a:pPr>
            <a:r>
              <a:rPr lang="en" sz="1604"/>
              <a:t>Incorporating data from other modalities can help boost model performance</a:t>
            </a:r>
            <a:endParaRPr sz="1604"/>
          </a:p>
          <a:p>
            <a:pPr indent="-330517" lvl="0" marL="457200" rtl="0" algn="l">
              <a:lnSpc>
                <a:spcPct val="110000"/>
              </a:lnSpc>
              <a:spcBef>
                <a:spcPts val="0"/>
              </a:spcBef>
              <a:spcAft>
                <a:spcPts val="0"/>
              </a:spcAft>
              <a:buSzPts val="1605"/>
              <a:buChar char="●"/>
            </a:pPr>
            <a:r>
              <a:rPr lang="en" sz="1604"/>
              <a:t>Can provide a more flexible interface, allowing you to interact with them in whichever way works best for you</a:t>
            </a:r>
            <a:endParaRPr sz="1604"/>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LLaVA Training</a:t>
            </a:r>
            <a:endParaRPr/>
          </a:p>
        </p:txBody>
      </p:sp>
      <p:sp>
        <p:nvSpPr>
          <p:cNvPr id="288" name="Google Shape;288;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Two main steps to training, both making use of GPT-4 outputs</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AutoNum type="arabicPeriod"/>
            </a:pPr>
            <a:r>
              <a:rPr lang="en" sz="1400"/>
              <a:t>Keep the encoder and LLM weights fixed for this step. For each image-text pair, create a simple descriptive question X_q. Train the Projection Matrix W.</a:t>
            </a:r>
            <a:endParaRPr sz="1400"/>
          </a:p>
          <a:p>
            <a:pPr indent="-317500" lvl="0" marL="457200" rtl="0" algn="l">
              <a:lnSpc>
                <a:spcPct val="100000"/>
              </a:lnSpc>
              <a:spcBef>
                <a:spcPts val="0"/>
              </a:spcBef>
              <a:spcAft>
                <a:spcPts val="0"/>
              </a:spcAft>
              <a:buSzPts val="1400"/>
              <a:buAutoNum type="arabicPeriod"/>
            </a:pPr>
            <a:r>
              <a:rPr lang="en" sz="1400"/>
              <a:t>Keep encoder weights fixed. For each image-text pair, pass the text through GPT-4 to create three questions: Conversation, Detailed Description, Complex Reasoning. Train both  the matrix W and the Language Model itself.</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4"/>
          <p:cNvPicPr preferRelativeResize="0"/>
          <p:nvPr/>
        </p:nvPicPr>
        <p:blipFill rotWithShape="1">
          <a:blip r:embed="rId3">
            <a:alphaModFix/>
          </a:blip>
          <a:srcRect b="0" l="0" r="0" t="36588"/>
          <a:stretch/>
        </p:blipFill>
        <p:spPr>
          <a:xfrm>
            <a:off x="2983900" y="666750"/>
            <a:ext cx="5962926" cy="3809999"/>
          </a:xfrm>
          <a:prstGeom prst="rect">
            <a:avLst/>
          </a:prstGeom>
          <a:noFill/>
          <a:ln>
            <a:noFill/>
          </a:ln>
        </p:spPr>
      </p:pic>
      <p:pic>
        <p:nvPicPr>
          <p:cNvPr id="294" name="Google Shape;294;p44"/>
          <p:cNvPicPr preferRelativeResize="0"/>
          <p:nvPr/>
        </p:nvPicPr>
        <p:blipFill>
          <a:blip r:embed="rId4">
            <a:alphaModFix/>
          </a:blip>
          <a:stretch>
            <a:fillRect/>
          </a:stretch>
        </p:blipFill>
        <p:spPr>
          <a:xfrm>
            <a:off x="140775" y="1615650"/>
            <a:ext cx="2843125" cy="19121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5"/>
          <p:cNvPicPr preferRelativeResize="0"/>
          <p:nvPr/>
        </p:nvPicPr>
        <p:blipFill>
          <a:blip r:embed="rId3">
            <a:alphaModFix/>
          </a:blip>
          <a:stretch>
            <a:fillRect/>
          </a:stretch>
        </p:blipFill>
        <p:spPr>
          <a:xfrm>
            <a:off x="3484150" y="568175"/>
            <a:ext cx="4867151" cy="4422925"/>
          </a:xfrm>
          <a:prstGeom prst="rect">
            <a:avLst/>
          </a:prstGeom>
          <a:noFill/>
          <a:ln>
            <a:noFill/>
          </a:ln>
        </p:spPr>
      </p:pic>
      <p:sp>
        <p:nvSpPr>
          <p:cNvPr id="300" name="Google Shape;300;p45"/>
          <p:cNvSpPr txBox="1"/>
          <p:nvPr>
            <p:ph type="title"/>
          </p:nvPr>
        </p:nvSpPr>
        <p:spPr>
          <a:xfrm>
            <a:off x="814250" y="1274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LaVIN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Adapters For More Efficient Multimodal Training</a:t>
            </a:r>
            <a:endParaRPr/>
          </a:p>
        </p:txBody>
      </p:sp>
      <p:sp>
        <p:nvSpPr>
          <p:cNvPr id="306" name="Google Shape;306;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Problem: pretrain vision encoder, Perceiver Resampler, and GATED XATTN-DENSE layers</a:t>
            </a:r>
            <a:endParaRPr/>
          </a:p>
          <a:p>
            <a:pPr indent="-298450" lvl="1" marL="914400" rtl="0" algn="l">
              <a:spcBef>
                <a:spcPts val="0"/>
              </a:spcBef>
              <a:spcAft>
                <a:spcPts val="0"/>
              </a:spcAft>
              <a:buSzPts val="1100"/>
              <a:buChar char="○"/>
            </a:pPr>
            <a:r>
              <a:rPr lang="en"/>
              <a:t>Compute-intensive operation</a:t>
            </a:r>
            <a:br>
              <a:rPr lang="en"/>
            </a:br>
            <a:endParaRPr/>
          </a:p>
          <a:p>
            <a:pPr indent="-311150" lvl="0" marL="457200" rtl="0" algn="l">
              <a:spcBef>
                <a:spcPts val="0"/>
              </a:spcBef>
              <a:spcAft>
                <a:spcPts val="0"/>
              </a:spcAft>
              <a:buSzPts val="1300"/>
              <a:buChar char="●"/>
            </a:pPr>
            <a:r>
              <a:rPr lang="en"/>
              <a:t>Bootstrap multimodal systems, less training?</a:t>
            </a:r>
            <a:endParaRPr/>
          </a:p>
          <a:p>
            <a:pPr indent="-311150" lvl="0" marL="457200" rtl="0" algn="l">
              <a:spcBef>
                <a:spcPts val="0"/>
              </a:spcBef>
              <a:spcAft>
                <a:spcPts val="0"/>
              </a:spcAft>
              <a:buSzPts val="1300"/>
              <a:buChar char="●"/>
            </a:pPr>
            <a:r>
              <a:rPr lang="en"/>
              <a:t>BLIP-2, outperformed Flamingo-80B by 8.7%</a:t>
            </a:r>
            <a:endParaRPr/>
          </a:p>
        </p:txBody>
      </p:sp>
      <p:pic>
        <p:nvPicPr>
          <p:cNvPr id="307" name="Google Shape;307;p46"/>
          <p:cNvPicPr preferRelativeResize="0"/>
          <p:nvPr/>
        </p:nvPicPr>
        <p:blipFill>
          <a:blip r:embed="rId3">
            <a:alphaModFix/>
          </a:blip>
          <a:stretch>
            <a:fillRect/>
          </a:stretch>
        </p:blipFill>
        <p:spPr>
          <a:xfrm>
            <a:off x="4712775" y="3084700"/>
            <a:ext cx="4431224" cy="20588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Need to generate an intermediate output, then convert to text/images</a:t>
            </a:r>
            <a:endParaRPr/>
          </a:p>
          <a:p>
            <a:pPr indent="-298450" lvl="1" marL="914400" rtl="0" algn="l">
              <a:spcBef>
                <a:spcPts val="0"/>
              </a:spcBef>
              <a:spcAft>
                <a:spcPts val="0"/>
              </a:spcAft>
              <a:buSzPts val="1100"/>
              <a:buChar char="○"/>
            </a:pPr>
            <a:r>
              <a:rPr lang="en"/>
              <a:t>Could also use text as intermediate output</a:t>
            </a:r>
            <a:br>
              <a:rPr lang="en"/>
            </a:br>
            <a:endParaRPr/>
          </a:p>
          <a:p>
            <a:pPr indent="-311150" lvl="0" marL="457200" rtl="0" algn="l">
              <a:spcBef>
                <a:spcPts val="0"/>
              </a:spcBef>
              <a:spcAft>
                <a:spcPts val="0"/>
              </a:spcAft>
              <a:buSzPts val="1300"/>
              <a:buChar char="●"/>
            </a:pPr>
            <a:r>
              <a:rPr lang="en"/>
              <a:t>Eg. CM3 uses HTML markup, GPT4-V uses LaTeX</a:t>
            </a:r>
            <a:br>
              <a:rPr lang="en"/>
            </a:br>
            <a:endParaRPr/>
          </a:p>
          <a:p>
            <a:pPr indent="-311150" lvl="0" marL="457200" rtl="0" algn="l">
              <a:spcBef>
                <a:spcPts val="0"/>
              </a:spcBef>
              <a:spcAft>
                <a:spcPts val="0"/>
              </a:spcAft>
              <a:buSzPts val="1300"/>
              <a:buChar char="●"/>
            </a:pPr>
            <a:r>
              <a:rPr lang="en"/>
              <a:t>Can also use </a:t>
            </a:r>
            <a:r>
              <a:rPr lang="en"/>
              <a:t>multimodal tokens</a:t>
            </a:r>
            <a:endParaRPr/>
          </a:p>
          <a:p>
            <a:pPr indent="-298450" lvl="1" marL="914400" rtl="0" algn="l">
              <a:spcBef>
                <a:spcPts val="0"/>
              </a:spcBef>
              <a:spcAft>
                <a:spcPts val="0"/>
              </a:spcAft>
              <a:buSzPts val="1100"/>
              <a:buChar char="○"/>
            </a:pPr>
            <a:r>
              <a:rPr lang="en"/>
              <a:t>Tokens have tags to denote if they’re image or text, image tokens in diffusion, text tokens in LM</a:t>
            </a:r>
            <a:endParaRPr/>
          </a:p>
        </p:txBody>
      </p:sp>
      <p:sp>
        <p:nvSpPr>
          <p:cNvPr id="313" name="Google Shape;31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Generating Multimodal Outputs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88235"/>
              </a:lnSpc>
              <a:spcBef>
                <a:spcPts val="2100"/>
              </a:spcBef>
              <a:spcAft>
                <a:spcPts val="0"/>
              </a:spcAft>
              <a:buSzPts val="1300"/>
              <a:buChar char="●"/>
            </a:pPr>
            <a:r>
              <a:rPr b="1" lang="en" sz="1200">
                <a:solidFill>
                  <a:srgbClr val="242424"/>
                </a:solidFill>
                <a:highlight>
                  <a:srgbClr val="FFFFFF"/>
                </a:highlight>
                <a:latin typeface="Arial"/>
                <a:ea typeface="Arial"/>
                <a:cs typeface="Arial"/>
                <a:sym typeface="Arial"/>
              </a:rPr>
              <a:t>OpenAI GPT-4V </a:t>
            </a:r>
            <a:r>
              <a:rPr lang="en" sz="1200">
                <a:solidFill>
                  <a:srgbClr val="242424"/>
                </a:solidFill>
                <a:highlight>
                  <a:srgbClr val="FFFFFF"/>
                </a:highlight>
                <a:latin typeface="Arial"/>
                <a:ea typeface="Arial"/>
                <a:cs typeface="Arial"/>
                <a:sym typeface="Arial"/>
              </a:rPr>
              <a:t>(text, image, voice)</a:t>
            </a:r>
            <a:endParaRPr sz="1200">
              <a:solidFill>
                <a:srgbClr val="242424"/>
              </a:solidFill>
              <a:highlight>
                <a:srgbClr val="FFFFFF"/>
              </a:highlight>
              <a:latin typeface="Arial"/>
              <a:ea typeface="Arial"/>
              <a:cs typeface="Arial"/>
              <a:sym typeface="Arial"/>
            </a:endParaRPr>
          </a:p>
          <a:p>
            <a:pPr indent="-311150" lvl="0" marL="457200" rtl="0" algn="l">
              <a:lnSpc>
                <a:spcPct val="88235"/>
              </a:lnSpc>
              <a:spcBef>
                <a:spcPts val="0"/>
              </a:spcBef>
              <a:spcAft>
                <a:spcPts val="0"/>
              </a:spcAft>
              <a:buSzPts val="1300"/>
              <a:buChar char="●"/>
            </a:pPr>
            <a:r>
              <a:rPr b="1" lang="en" sz="1200">
                <a:solidFill>
                  <a:srgbClr val="242424"/>
                </a:solidFill>
                <a:highlight>
                  <a:srgbClr val="FFFFFF"/>
                </a:highlight>
                <a:latin typeface="Arial"/>
                <a:ea typeface="Arial"/>
                <a:cs typeface="Arial"/>
                <a:sym typeface="Arial"/>
              </a:rPr>
              <a:t>OpenAI GPT-4o </a:t>
            </a:r>
            <a:r>
              <a:rPr lang="en" sz="1200">
                <a:solidFill>
                  <a:srgbClr val="242424"/>
                </a:solidFill>
                <a:highlight>
                  <a:srgbClr val="FFFFFF"/>
                </a:highlight>
                <a:latin typeface="Arial"/>
                <a:ea typeface="Arial"/>
                <a:cs typeface="Arial"/>
                <a:sym typeface="Arial"/>
              </a:rPr>
              <a:t>(text, image, voice) and is better than above </a:t>
            </a:r>
            <a:endParaRPr sz="1200">
              <a:solidFill>
                <a:srgbClr val="242424"/>
              </a:solidFill>
              <a:highlight>
                <a:srgbClr val="FFFFFF"/>
              </a:highlight>
              <a:latin typeface="Arial"/>
              <a:ea typeface="Arial"/>
              <a:cs typeface="Arial"/>
              <a:sym typeface="Arial"/>
            </a:endParaRPr>
          </a:p>
          <a:p>
            <a:pPr indent="-304800" lvl="0" marL="457200" rtl="0" algn="l">
              <a:lnSpc>
                <a:spcPct val="88235"/>
              </a:lnSpc>
              <a:spcBef>
                <a:spcPts val="0"/>
              </a:spcBef>
              <a:spcAft>
                <a:spcPts val="0"/>
              </a:spcAft>
              <a:buClr>
                <a:srgbClr val="242424"/>
              </a:buClr>
              <a:buSzPts val="1200"/>
              <a:buFont typeface="Arial"/>
              <a:buChar char="●"/>
            </a:pPr>
            <a:r>
              <a:rPr b="1" lang="en" sz="1200">
                <a:solidFill>
                  <a:srgbClr val="242424"/>
                </a:solidFill>
                <a:highlight>
                  <a:srgbClr val="FFFFFF"/>
                </a:highlight>
                <a:latin typeface="Arial"/>
                <a:ea typeface="Arial"/>
                <a:cs typeface="Arial"/>
                <a:sym typeface="Arial"/>
              </a:rPr>
              <a:t>OpenAI DALL-E 3, SORA</a:t>
            </a:r>
            <a:endParaRPr b="1" sz="1200">
              <a:solidFill>
                <a:srgbClr val="242424"/>
              </a:solidFill>
              <a:highlight>
                <a:srgbClr val="FFFFFF"/>
              </a:highlight>
              <a:latin typeface="Arial"/>
              <a:ea typeface="Arial"/>
              <a:cs typeface="Arial"/>
              <a:sym typeface="Arial"/>
            </a:endParaRPr>
          </a:p>
          <a:p>
            <a:pPr indent="-304800" lvl="0" marL="457200" rtl="0" algn="l">
              <a:lnSpc>
                <a:spcPct val="88235"/>
              </a:lnSpc>
              <a:spcBef>
                <a:spcPts val="0"/>
              </a:spcBef>
              <a:spcAft>
                <a:spcPts val="0"/>
              </a:spcAft>
              <a:buClr>
                <a:srgbClr val="242424"/>
              </a:buClr>
              <a:buSzPts val="1200"/>
              <a:buFont typeface="Arial"/>
              <a:buChar char="●"/>
            </a:pPr>
            <a:r>
              <a:rPr b="1" lang="en" sz="1200">
                <a:solidFill>
                  <a:srgbClr val="242424"/>
                </a:solidFill>
                <a:highlight>
                  <a:srgbClr val="FFFFFF"/>
                </a:highlight>
                <a:latin typeface="Arial"/>
                <a:ea typeface="Arial"/>
                <a:cs typeface="Arial"/>
                <a:sym typeface="Arial"/>
              </a:rPr>
              <a:t>Google Gemini </a:t>
            </a:r>
            <a:r>
              <a:rPr lang="en" sz="1200">
                <a:solidFill>
                  <a:srgbClr val="242424"/>
                </a:solidFill>
                <a:highlight>
                  <a:srgbClr val="FFFFFF"/>
                </a:highlight>
                <a:latin typeface="Arial"/>
                <a:ea typeface="Arial"/>
                <a:cs typeface="Arial"/>
                <a:sym typeface="Arial"/>
              </a:rPr>
              <a:t>(text, images, audio, code, and video)</a:t>
            </a:r>
            <a:endParaRPr sz="1200">
              <a:solidFill>
                <a:srgbClr val="242424"/>
              </a:solidFill>
              <a:highlight>
                <a:srgbClr val="FFFFFF"/>
              </a:highlight>
              <a:latin typeface="Arial"/>
              <a:ea typeface="Arial"/>
              <a:cs typeface="Arial"/>
              <a:sym typeface="Arial"/>
            </a:endParaRPr>
          </a:p>
          <a:p>
            <a:pPr indent="-304800" lvl="0" marL="457200" rtl="0" algn="l">
              <a:lnSpc>
                <a:spcPct val="88235"/>
              </a:lnSpc>
              <a:spcBef>
                <a:spcPts val="0"/>
              </a:spcBef>
              <a:spcAft>
                <a:spcPts val="0"/>
              </a:spcAft>
              <a:buClr>
                <a:srgbClr val="242424"/>
              </a:buClr>
              <a:buSzPts val="1200"/>
              <a:buFont typeface="Arial"/>
              <a:buChar char="●"/>
            </a:pPr>
            <a:r>
              <a:rPr b="1" lang="en" sz="1200">
                <a:solidFill>
                  <a:srgbClr val="242424"/>
                </a:solidFill>
                <a:highlight>
                  <a:srgbClr val="FFFFFF"/>
                </a:highlight>
                <a:latin typeface="Arial"/>
                <a:ea typeface="Arial"/>
                <a:cs typeface="Arial"/>
                <a:sym typeface="Arial"/>
              </a:rPr>
              <a:t>Meta ImageBind </a:t>
            </a:r>
            <a:r>
              <a:rPr lang="en" sz="1200">
                <a:solidFill>
                  <a:srgbClr val="242424"/>
                </a:solidFill>
                <a:highlight>
                  <a:srgbClr val="FFFFFF"/>
                </a:highlight>
                <a:latin typeface="Arial"/>
                <a:ea typeface="Arial"/>
                <a:cs typeface="Arial"/>
                <a:sym typeface="Arial"/>
              </a:rPr>
              <a:t>(text, visual, audio, visual, 3D depth, thermal, and movement)</a:t>
            </a:r>
            <a:endParaRPr sz="1200">
              <a:solidFill>
                <a:srgbClr val="242424"/>
              </a:solidFill>
              <a:highlight>
                <a:srgbClr val="FFFFFF"/>
              </a:highlight>
              <a:latin typeface="Arial"/>
              <a:ea typeface="Arial"/>
              <a:cs typeface="Arial"/>
              <a:sym typeface="Arial"/>
            </a:endParaRPr>
          </a:p>
          <a:p>
            <a:pPr indent="-304800" lvl="0" marL="457200" rtl="0" algn="l">
              <a:lnSpc>
                <a:spcPct val="88235"/>
              </a:lnSpc>
              <a:spcBef>
                <a:spcPts val="0"/>
              </a:spcBef>
              <a:spcAft>
                <a:spcPts val="0"/>
              </a:spcAft>
              <a:buClr>
                <a:srgbClr val="242424"/>
              </a:buClr>
              <a:buSzPts val="1200"/>
              <a:buFont typeface="Arial"/>
              <a:buChar char="●"/>
            </a:pPr>
            <a:r>
              <a:rPr b="1" lang="en" sz="1200">
                <a:solidFill>
                  <a:srgbClr val="242424"/>
                </a:solidFill>
                <a:highlight>
                  <a:srgbClr val="FFFFFF"/>
                </a:highlight>
                <a:latin typeface="Arial"/>
                <a:ea typeface="Arial"/>
                <a:cs typeface="Arial"/>
                <a:sym typeface="Arial"/>
              </a:rPr>
              <a:t>Anthropic Claude 3.5 Sonnet </a:t>
            </a:r>
            <a:r>
              <a:rPr lang="en" sz="1200">
                <a:solidFill>
                  <a:srgbClr val="242424"/>
                </a:solidFill>
                <a:highlight>
                  <a:srgbClr val="FFFFFF"/>
                </a:highlight>
                <a:latin typeface="Arial"/>
                <a:ea typeface="Arial"/>
                <a:cs typeface="Arial"/>
                <a:sym typeface="Arial"/>
              </a:rPr>
              <a:t>(text, images)</a:t>
            </a:r>
            <a:endParaRPr sz="1200">
              <a:solidFill>
                <a:srgbClr val="242424"/>
              </a:solidFill>
              <a:highlight>
                <a:srgbClr val="FFFFFF"/>
              </a:highlight>
              <a:latin typeface="Arial"/>
              <a:ea typeface="Arial"/>
              <a:cs typeface="Arial"/>
              <a:sym typeface="Arial"/>
            </a:endParaRPr>
          </a:p>
          <a:p>
            <a:pPr indent="-304800" lvl="0" marL="457200" rtl="0" algn="l">
              <a:lnSpc>
                <a:spcPct val="88235"/>
              </a:lnSpc>
              <a:spcBef>
                <a:spcPts val="0"/>
              </a:spcBef>
              <a:spcAft>
                <a:spcPts val="0"/>
              </a:spcAft>
              <a:buClr>
                <a:srgbClr val="242424"/>
              </a:buClr>
              <a:buSzPts val="1200"/>
              <a:buFont typeface="Arial"/>
              <a:buChar char="●"/>
            </a:pPr>
            <a:r>
              <a:rPr b="1" lang="en" sz="1200">
                <a:solidFill>
                  <a:srgbClr val="242424"/>
                </a:solidFill>
                <a:highlight>
                  <a:srgbClr val="FFFFFF"/>
                </a:highlight>
                <a:latin typeface="Arial"/>
                <a:ea typeface="Arial"/>
                <a:cs typeface="Arial"/>
                <a:sym typeface="Arial"/>
              </a:rPr>
              <a:t>LLaVA </a:t>
            </a:r>
            <a:r>
              <a:rPr lang="en" sz="1200">
                <a:solidFill>
                  <a:srgbClr val="242424"/>
                </a:solidFill>
                <a:highlight>
                  <a:srgbClr val="FFFFFF"/>
                </a:highlight>
                <a:latin typeface="Arial"/>
                <a:ea typeface="Arial"/>
                <a:cs typeface="Arial"/>
                <a:sym typeface="Arial"/>
              </a:rPr>
              <a:t>(image, text)</a:t>
            </a:r>
            <a:endParaRPr sz="1200">
              <a:solidFill>
                <a:srgbClr val="242424"/>
              </a:solidFill>
              <a:highlight>
                <a:srgbClr val="FFFFFF"/>
              </a:highlight>
              <a:latin typeface="Arial"/>
              <a:ea typeface="Arial"/>
              <a:cs typeface="Arial"/>
              <a:sym typeface="Arial"/>
            </a:endParaRPr>
          </a:p>
          <a:p>
            <a:pPr indent="-304800" lvl="0" marL="457200" rtl="0" algn="l">
              <a:lnSpc>
                <a:spcPct val="88235"/>
              </a:lnSpc>
              <a:spcBef>
                <a:spcPts val="0"/>
              </a:spcBef>
              <a:spcAft>
                <a:spcPts val="0"/>
              </a:spcAft>
              <a:buClr>
                <a:srgbClr val="242424"/>
              </a:buClr>
              <a:buSzPts val="1200"/>
              <a:buFont typeface="Arial"/>
              <a:buChar char="●"/>
            </a:pPr>
            <a:r>
              <a:rPr b="1" lang="en" sz="1200">
                <a:solidFill>
                  <a:srgbClr val="242424"/>
                </a:solidFill>
                <a:highlight>
                  <a:srgbClr val="FFFFFF"/>
                </a:highlight>
                <a:latin typeface="Arial"/>
                <a:ea typeface="Arial"/>
                <a:cs typeface="Arial"/>
                <a:sym typeface="Arial"/>
              </a:rPr>
              <a:t>NExT-GPT</a:t>
            </a:r>
            <a:r>
              <a:rPr lang="en" sz="1200">
                <a:solidFill>
                  <a:srgbClr val="242424"/>
                </a:solidFill>
                <a:highlight>
                  <a:srgbClr val="FFFFFF"/>
                </a:highlight>
                <a:latin typeface="Arial"/>
                <a:ea typeface="Arial"/>
                <a:cs typeface="Arial"/>
                <a:sym typeface="Arial"/>
              </a:rPr>
              <a:t> (text, images, audio, and video )</a:t>
            </a:r>
            <a:endParaRPr sz="1200">
              <a:solidFill>
                <a:srgbClr val="242424"/>
              </a:solidFill>
              <a:highlight>
                <a:srgbClr val="FFFFFF"/>
              </a:highlight>
              <a:latin typeface="Arial"/>
              <a:ea typeface="Arial"/>
              <a:cs typeface="Arial"/>
              <a:sym typeface="Arial"/>
            </a:endParaRPr>
          </a:p>
          <a:p>
            <a:pPr indent="-304800" lvl="0" marL="457200" rtl="0" algn="l">
              <a:lnSpc>
                <a:spcPct val="88235"/>
              </a:lnSpc>
              <a:spcBef>
                <a:spcPts val="0"/>
              </a:spcBef>
              <a:spcAft>
                <a:spcPts val="0"/>
              </a:spcAft>
              <a:buClr>
                <a:srgbClr val="242424"/>
              </a:buClr>
              <a:buSzPts val="1200"/>
              <a:buFont typeface="Arial"/>
              <a:buChar char="●"/>
            </a:pPr>
            <a:r>
              <a:rPr b="1" lang="en" sz="1200">
                <a:solidFill>
                  <a:srgbClr val="242424"/>
                </a:solidFill>
                <a:highlight>
                  <a:srgbClr val="FFFFFF"/>
                </a:highlight>
                <a:latin typeface="Arial"/>
                <a:ea typeface="Arial"/>
                <a:cs typeface="Arial"/>
                <a:sym typeface="Arial"/>
              </a:rPr>
              <a:t>Inworld AI </a:t>
            </a:r>
            <a:r>
              <a:rPr lang="en" sz="1200">
                <a:solidFill>
                  <a:srgbClr val="242424"/>
                </a:solidFill>
                <a:highlight>
                  <a:srgbClr val="FFFFFF"/>
                </a:highlight>
                <a:latin typeface="Arial"/>
                <a:ea typeface="Arial"/>
                <a:cs typeface="Arial"/>
                <a:sym typeface="Arial"/>
              </a:rPr>
              <a:t>(speech, text, and behavioral inputs)</a:t>
            </a:r>
            <a:endParaRPr sz="1200">
              <a:solidFill>
                <a:srgbClr val="242424"/>
              </a:solidFill>
              <a:highlight>
                <a:srgbClr val="FFFFFF"/>
              </a:highlight>
              <a:latin typeface="Arial"/>
              <a:ea typeface="Arial"/>
              <a:cs typeface="Arial"/>
              <a:sym typeface="Arial"/>
            </a:endParaRPr>
          </a:p>
          <a:p>
            <a:pPr indent="-304800" lvl="0" marL="457200" rtl="0" algn="l">
              <a:lnSpc>
                <a:spcPct val="88235"/>
              </a:lnSpc>
              <a:spcBef>
                <a:spcPts val="0"/>
              </a:spcBef>
              <a:spcAft>
                <a:spcPts val="0"/>
              </a:spcAft>
              <a:buClr>
                <a:srgbClr val="242424"/>
              </a:buClr>
              <a:buSzPts val="1200"/>
              <a:buFont typeface="Arial"/>
              <a:buChar char="●"/>
            </a:pPr>
            <a:r>
              <a:rPr b="1" lang="en" sz="1200">
                <a:solidFill>
                  <a:srgbClr val="242424"/>
                </a:solidFill>
                <a:highlight>
                  <a:srgbClr val="FFFFFF"/>
                </a:highlight>
                <a:latin typeface="Arial"/>
                <a:ea typeface="Arial"/>
                <a:cs typeface="Arial"/>
                <a:sym typeface="Arial"/>
              </a:rPr>
              <a:t>Runway Gen-2 </a:t>
            </a:r>
            <a:r>
              <a:rPr lang="en" sz="1200">
                <a:solidFill>
                  <a:srgbClr val="242424"/>
                </a:solidFill>
                <a:highlight>
                  <a:srgbClr val="FFFFFF"/>
                </a:highlight>
                <a:latin typeface="Arial"/>
                <a:ea typeface="Arial"/>
                <a:cs typeface="Arial"/>
                <a:sym typeface="Arial"/>
              </a:rPr>
              <a:t>(specializes in video generation)</a:t>
            </a:r>
            <a:endParaRPr sz="1200">
              <a:solidFill>
                <a:srgbClr val="242424"/>
              </a:solidFill>
              <a:highlight>
                <a:srgbClr val="FFFFFF"/>
              </a:highlight>
              <a:latin typeface="Arial"/>
              <a:ea typeface="Arial"/>
              <a:cs typeface="Arial"/>
              <a:sym typeface="Arial"/>
            </a:endParaRPr>
          </a:p>
        </p:txBody>
      </p:sp>
      <p:sp>
        <p:nvSpPr>
          <p:cNvPr id="319" name="Google Shape;319;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Recent Multimodal Models</a:t>
            </a:r>
            <a:endParaRPr/>
          </a:p>
        </p:txBody>
      </p:sp>
      <p:sp>
        <p:nvSpPr>
          <p:cNvPr id="320" name="Google Shape;320;p48"/>
          <p:cNvSpPr txBox="1"/>
          <p:nvPr>
            <p:ph idx="1" type="body"/>
          </p:nvPr>
        </p:nvSpPr>
        <p:spPr>
          <a:xfrm>
            <a:off x="1653700" y="4696800"/>
            <a:ext cx="7688700" cy="446700"/>
          </a:xfrm>
          <a:prstGeom prst="rect">
            <a:avLst/>
          </a:prstGeom>
        </p:spPr>
        <p:txBody>
          <a:bodyPr anchorCtr="0" anchor="ctr" bIns="91425" lIns="91425" spcFirstLastPara="1" rIns="91425" wrap="square" tIns="91425">
            <a:normAutofit/>
          </a:bodyPr>
          <a:lstStyle/>
          <a:p>
            <a:pPr indent="0" lvl="0" marL="0" rtl="0" algn="ctr">
              <a:lnSpc>
                <a:spcPct val="88235"/>
              </a:lnSpc>
              <a:spcBef>
                <a:spcPts val="2100"/>
              </a:spcBef>
              <a:spcAft>
                <a:spcPts val="0"/>
              </a:spcAft>
              <a:buNone/>
            </a:pPr>
            <a:r>
              <a:rPr b="1" lang="en" sz="900">
                <a:solidFill>
                  <a:srgbClr val="242424"/>
                </a:solidFill>
                <a:highlight>
                  <a:srgbClr val="FFFFFF"/>
                </a:highlight>
                <a:latin typeface="Arial"/>
                <a:ea typeface="Arial"/>
                <a:cs typeface="Arial"/>
                <a:sym typeface="Arial"/>
              </a:rPr>
              <a:t>To read more about this, go to: </a:t>
            </a:r>
            <a:r>
              <a:rPr b="1" lang="en" sz="900" u="sng">
                <a:solidFill>
                  <a:schemeClr val="hlink"/>
                </a:solidFill>
                <a:highlight>
                  <a:srgbClr val="FFFFFF"/>
                </a:highlight>
                <a:latin typeface="Arial"/>
                <a:ea typeface="Arial"/>
                <a:cs typeface="Arial"/>
                <a:sym typeface="Arial"/>
                <a:hlinkClick r:id="rId3"/>
              </a:rPr>
              <a:t>https://medium.com/@zilliz_learn/top-10-best-multimodal-ai-models-you-should-know-44a96c56d79c</a:t>
            </a:r>
            <a:r>
              <a:rPr b="1" lang="en" sz="900">
                <a:solidFill>
                  <a:srgbClr val="242424"/>
                </a:solidFill>
                <a:highlight>
                  <a:srgbClr val="FFFFFF"/>
                </a:highlight>
                <a:latin typeface="Arial"/>
                <a:ea typeface="Arial"/>
                <a:cs typeface="Arial"/>
                <a:sym typeface="Arial"/>
              </a:rPr>
              <a:t> </a:t>
            </a:r>
            <a:endParaRPr b="1" sz="900">
              <a:solidFill>
                <a:srgbClr val="242424"/>
              </a:solidFill>
              <a:highlight>
                <a:srgbClr val="FFFFFF"/>
              </a:highlight>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a:t>
            </a:r>
            <a:r>
              <a:rPr lang="en"/>
              <a:t>you</a:t>
            </a:r>
            <a:r>
              <a:rPr lang="en"/>
              <a:t> for listening!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Multimodal tasks</a:t>
            </a:r>
            <a:endParaRPr/>
          </a:p>
        </p:txBody>
      </p:sp>
      <p:sp>
        <p:nvSpPr>
          <p:cNvPr id="110" name="Google Shape;110;p17"/>
          <p:cNvSpPr txBox="1"/>
          <p:nvPr>
            <p:ph idx="1" type="body"/>
          </p:nvPr>
        </p:nvSpPr>
        <p:spPr>
          <a:xfrm>
            <a:off x="729450" y="1893850"/>
            <a:ext cx="7688700" cy="24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Generation</a:t>
            </a:r>
            <a:r>
              <a:rPr lang="en"/>
              <a:t> (Image generation + Text generation)</a:t>
            </a:r>
            <a:endParaRPr/>
          </a:p>
          <a:p>
            <a:pPr indent="0" lvl="0" marL="0" rtl="0" algn="l">
              <a:spcBef>
                <a:spcPts val="1200"/>
              </a:spcBef>
              <a:spcAft>
                <a:spcPts val="0"/>
              </a:spcAft>
              <a:buNone/>
            </a:pPr>
            <a:r>
              <a:rPr b="1" lang="en"/>
              <a:t>Vision-language understanding</a:t>
            </a:r>
            <a:endParaRPr b="1"/>
          </a:p>
          <a:p>
            <a:pPr indent="-311150" lvl="0" marL="457200" rtl="0" algn="l">
              <a:spcBef>
                <a:spcPts val="1200"/>
              </a:spcBef>
              <a:spcAft>
                <a:spcPts val="0"/>
              </a:spcAft>
              <a:buSzPts val="1300"/>
              <a:buChar char="●"/>
            </a:pPr>
            <a:r>
              <a:rPr lang="en"/>
              <a:t>Classification</a:t>
            </a:r>
            <a:endParaRPr/>
          </a:p>
          <a:p>
            <a:pPr indent="-311150" lvl="1" marL="914400" rtl="0" algn="l">
              <a:spcBef>
                <a:spcPts val="0"/>
              </a:spcBef>
              <a:spcAft>
                <a:spcPts val="0"/>
              </a:spcAft>
              <a:buSzPts val="1300"/>
              <a:buAutoNum type="arabicPeriod"/>
            </a:pPr>
            <a:r>
              <a:rPr lang="en" sz="1300"/>
              <a:t>Can only generate outputs that belong to a </a:t>
            </a:r>
            <a:r>
              <a:rPr lang="en" sz="1300"/>
              <a:t>predetermined</a:t>
            </a:r>
            <a:r>
              <a:rPr lang="en" sz="1300"/>
              <a:t> list of classes</a:t>
            </a:r>
            <a:endParaRPr sz="1300"/>
          </a:p>
          <a:p>
            <a:pPr indent="-311150" lvl="2" marL="1371600" rtl="0" algn="l">
              <a:spcBef>
                <a:spcPts val="0"/>
              </a:spcBef>
              <a:spcAft>
                <a:spcPts val="0"/>
              </a:spcAft>
              <a:buSzPts val="1300"/>
              <a:buChar char="■"/>
            </a:pPr>
            <a:r>
              <a:rPr lang="en" sz="1300"/>
              <a:t>ex. OCR system predicts one of known characters</a:t>
            </a:r>
            <a:endParaRPr sz="1300"/>
          </a:p>
          <a:p>
            <a:pPr indent="-311150" lvl="0" marL="457200" rtl="0" algn="l">
              <a:spcBef>
                <a:spcPts val="0"/>
              </a:spcBef>
              <a:spcAft>
                <a:spcPts val="0"/>
              </a:spcAft>
              <a:buSzPts val="1300"/>
              <a:buChar char="●"/>
            </a:pPr>
            <a:r>
              <a:rPr lang="en"/>
              <a:t>Text-based image retrieval (TBIR)</a:t>
            </a:r>
            <a:endParaRPr/>
          </a:p>
          <a:p>
            <a:pPr indent="-311150" lvl="1" marL="914400" rtl="0" algn="l">
              <a:spcBef>
                <a:spcPts val="0"/>
              </a:spcBef>
              <a:spcAft>
                <a:spcPts val="0"/>
              </a:spcAft>
              <a:buSzPts val="1300"/>
              <a:buAutoNum type="arabicPeriod"/>
            </a:pPr>
            <a:r>
              <a:rPr lang="en" sz="1300"/>
              <a:t>Generate captions and metadata for each image. </a:t>
            </a:r>
            <a:endParaRPr sz="1300"/>
          </a:p>
          <a:p>
            <a:pPr indent="-311150" lvl="1" marL="914400" rtl="0" algn="l">
              <a:spcBef>
                <a:spcPts val="0"/>
              </a:spcBef>
              <a:spcAft>
                <a:spcPts val="0"/>
              </a:spcAft>
              <a:buSzPts val="1300"/>
              <a:buAutoNum type="arabicPeriod"/>
            </a:pPr>
            <a:r>
              <a:rPr lang="en" sz="1300"/>
              <a:t>Train joint embedding space for both images and text.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CLIP: Contrastive Language-Image Pre-training</a:t>
            </a:r>
            <a:endParaRPr strike="sng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729450" y="598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CLIP high-level architecture</a:t>
            </a:r>
            <a:endParaRPr/>
          </a:p>
        </p:txBody>
      </p:sp>
      <p:sp>
        <p:nvSpPr>
          <p:cNvPr id="121" name="Google Shape;121;p19"/>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CLIP</a:t>
            </a:r>
            <a:endParaRPr/>
          </a:p>
          <a:p>
            <a:pPr indent="0" lvl="0" marL="0" rtl="0" algn="l">
              <a:spcBef>
                <a:spcPts val="0"/>
              </a:spcBef>
              <a:spcAft>
                <a:spcPts val="0"/>
              </a:spcAft>
              <a:buNone/>
            </a:pPr>
            <a:r>
              <a:t/>
            </a:r>
            <a:endParaRPr/>
          </a:p>
        </p:txBody>
      </p:sp>
      <p:pic>
        <p:nvPicPr>
          <p:cNvPr id="122" name="Google Shape;122;p19"/>
          <p:cNvPicPr preferRelativeResize="0"/>
          <p:nvPr/>
        </p:nvPicPr>
        <p:blipFill>
          <a:blip r:embed="rId3">
            <a:alphaModFix/>
          </a:blip>
          <a:stretch>
            <a:fillRect/>
          </a:stretch>
        </p:blipFill>
        <p:spPr>
          <a:xfrm>
            <a:off x="1443025" y="1255900"/>
            <a:ext cx="6257938" cy="37049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Classifier and language model objectives</a:t>
            </a:r>
            <a:endParaRPr/>
          </a:p>
        </p:txBody>
      </p:sp>
      <p:sp>
        <p:nvSpPr>
          <p:cNvPr id="128" name="Google Shape;128;p20"/>
          <p:cNvSpPr txBox="1"/>
          <p:nvPr>
            <p:ph idx="1" type="body"/>
          </p:nvPr>
        </p:nvSpPr>
        <p:spPr>
          <a:xfrm>
            <a:off x="729450" y="2078875"/>
            <a:ext cx="7688700" cy="2579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307"/>
              <a:t>Pre-CLIP, most vision-language models were trained using a classifier or language model objectives. </a:t>
            </a:r>
            <a:endParaRPr sz="1307"/>
          </a:p>
          <a:p>
            <a:pPr indent="0" lvl="0" marL="0" rtl="0" algn="l">
              <a:lnSpc>
                <a:spcPct val="95000"/>
              </a:lnSpc>
              <a:spcBef>
                <a:spcPts val="1200"/>
              </a:spcBef>
              <a:spcAft>
                <a:spcPts val="0"/>
              </a:spcAft>
              <a:buSzPts val="852"/>
              <a:buNone/>
            </a:pPr>
            <a:r>
              <a:rPr b="1" lang="en" sz="1307"/>
              <a:t>Classifier objective</a:t>
            </a:r>
            <a:endParaRPr b="1" sz="1307"/>
          </a:p>
          <a:p>
            <a:pPr indent="-311626" lvl="0" marL="457200" rtl="0" algn="l">
              <a:lnSpc>
                <a:spcPct val="95000"/>
              </a:lnSpc>
              <a:spcBef>
                <a:spcPts val="1200"/>
              </a:spcBef>
              <a:spcAft>
                <a:spcPts val="0"/>
              </a:spcAft>
              <a:buSzPts val="1308"/>
              <a:buChar char="●"/>
            </a:pPr>
            <a:r>
              <a:rPr lang="en" sz="1307"/>
              <a:t>Predicts correct class amount a predetermined list of classes </a:t>
            </a:r>
            <a:endParaRPr sz="1307"/>
          </a:p>
          <a:p>
            <a:pPr indent="-311626" lvl="0" marL="457200" rtl="0" algn="l">
              <a:lnSpc>
                <a:spcPct val="95000"/>
              </a:lnSpc>
              <a:spcBef>
                <a:spcPts val="0"/>
              </a:spcBef>
              <a:spcAft>
                <a:spcPts val="0"/>
              </a:spcAft>
              <a:buSzPts val="1308"/>
              <a:buChar char="●"/>
            </a:pPr>
            <a:r>
              <a:rPr lang="en" sz="1307"/>
              <a:t>Constrains the model’s ability to generate meaningful responses and limits its zero-shot learning capability</a:t>
            </a:r>
            <a:endParaRPr sz="1307"/>
          </a:p>
          <a:p>
            <a:pPr indent="0" lvl="0" marL="0" rtl="0" algn="l">
              <a:lnSpc>
                <a:spcPct val="95000"/>
              </a:lnSpc>
              <a:spcBef>
                <a:spcPts val="1200"/>
              </a:spcBef>
              <a:spcAft>
                <a:spcPts val="0"/>
              </a:spcAft>
              <a:buSzPts val="852"/>
              <a:buNone/>
            </a:pPr>
            <a:r>
              <a:rPr b="1" lang="en" sz="1307"/>
              <a:t>Language model objective</a:t>
            </a:r>
            <a:endParaRPr b="1" sz="1307"/>
          </a:p>
          <a:p>
            <a:pPr indent="-311626" lvl="0" marL="457200" rtl="0" algn="l">
              <a:lnSpc>
                <a:spcPct val="95000"/>
              </a:lnSpc>
              <a:spcBef>
                <a:spcPts val="1200"/>
              </a:spcBef>
              <a:spcAft>
                <a:spcPts val="0"/>
              </a:spcAft>
              <a:buSzPts val="1308"/>
              <a:buChar char="●"/>
            </a:pPr>
            <a:r>
              <a:rPr lang="en" sz="1307"/>
              <a:t>Training is </a:t>
            </a:r>
            <a:r>
              <a:rPr lang="en" sz="1307"/>
              <a:t>difficult</a:t>
            </a:r>
            <a:r>
              <a:rPr lang="en" sz="1307"/>
              <a:t> because model tries to generate exactly the text accompanying each image, while many possible texts can accompany an image</a:t>
            </a:r>
            <a:endParaRPr sz="1307"/>
          </a:p>
        </p:txBody>
      </p:sp>
      <p:sp>
        <p:nvSpPr>
          <p:cNvPr id="129" name="Google Shape;129;p20"/>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CLIP</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a:t>
            </a:r>
            <a:r>
              <a:rPr lang="en"/>
              <a:t>llows CLIP to scale and generalize to multiple tasks.</a:t>
            </a:r>
            <a:endParaRPr/>
          </a:p>
          <a:p>
            <a:pPr indent="-311150" lvl="0" marL="457200" rtl="0" algn="l">
              <a:spcBef>
                <a:spcPts val="0"/>
              </a:spcBef>
              <a:spcAft>
                <a:spcPts val="0"/>
              </a:spcAft>
              <a:buSzPts val="1300"/>
              <a:buChar char="●"/>
            </a:pPr>
            <a:r>
              <a:rPr lang="en"/>
              <a:t>Instead of predicting the exact text of each image, CLIP was trained to predict whether a text is more likely to accompany an image than other texts.</a:t>
            </a:r>
            <a:endParaRPr/>
          </a:p>
        </p:txBody>
      </p:sp>
      <p:sp>
        <p:nvSpPr>
          <p:cNvPr id="135" name="Google Shape;135;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Contrastive objective</a:t>
            </a:r>
            <a:endParaRPr/>
          </a:p>
        </p:txBody>
      </p:sp>
      <p:sp>
        <p:nvSpPr>
          <p:cNvPr id="136" name="Google Shape;136;p21"/>
          <p:cNvSpPr txBox="1"/>
          <p:nvPr>
            <p:ph type="title"/>
          </p:nvPr>
        </p:nvSpPr>
        <p:spPr>
          <a:xfrm>
            <a:off x="7531800"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CLIP</a:t>
            </a:r>
            <a:endParaRPr/>
          </a:p>
          <a:p>
            <a:pPr indent="0" lvl="0" marL="0" rtl="0" algn="l">
              <a:spcBef>
                <a:spcPts val="0"/>
              </a:spcBef>
              <a:spcAft>
                <a:spcPts val="0"/>
              </a:spcAft>
              <a:buNone/>
            </a:pPr>
            <a:r>
              <a:t/>
            </a:r>
            <a:endParaRPr/>
          </a:p>
        </p:txBody>
      </p:sp>
      <p:pic>
        <p:nvPicPr>
          <p:cNvPr id="137" name="Google Shape;137;p21"/>
          <p:cNvPicPr preferRelativeResize="0"/>
          <p:nvPr/>
        </p:nvPicPr>
        <p:blipFill>
          <a:blip r:embed="rId3">
            <a:alphaModFix/>
          </a:blip>
          <a:stretch>
            <a:fillRect/>
          </a:stretch>
        </p:blipFill>
        <p:spPr>
          <a:xfrm>
            <a:off x="4751075" y="1568775"/>
            <a:ext cx="4267050" cy="28930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Contrastive objective</a:t>
            </a:r>
            <a:endParaRPr/>
          </a:p>
        </p:txBody>
      </p:sp>
      <p:sp>
        <p:nvSpPr>
          <p:cNvPr id="143" name="Google Shape;143;p22"/>
          <p:cNvSpPr txBox="1"/>
          <p:nvPr>
            <p:ph type="title"/>
          </p:nvPr>
        </p:nvSpPr>
        <p:spPr>
          <a:xfrm>
            <a:off x="7650025" y="0"/>
            <a:ext cx="1612200" cy="476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CLIP</a:t>
            </a:r>
            <a:endParaRPr/>
          </a:p>
          <a:p>
            <a:pPr indent="0" lvl="0" marL="0" rtl="0" algn="l">
              <a:spcBef>
                <a:spcPts val="0"/>
              </a:spcBef>
              <a:spcAft>
                <a:spcPts val="0"/>
              </a:spcAft>
              <a:buNone/>
            </a:pPr>
            <a:r>
              <a:t/>
            </a:r>
            <a:endParaRPr/>
          </a:p>
        </p:txBody>
      </p:sp>
      <p:pic>
        <p:nvPicPr>
          <p:cNvPr descr="How CLIP works" id="144" name="Google Shape;144;p22"/>
          <p:cNvPicPr preferRelativeResize="0"/>
          <p:nvPr/>
        </p:nvPicPr>
        <p:blipFill rotWithShape="1">
          <a:blip r:embed="rId3">
            <a:alphaModFix/>
          </a:blip>
          <a:srcRect b="21513" l="0" r="0" t="0"/>
          <a:stretch/>
        </p:blipFill>
        <p:spPr>
          <a:xfrm>
            <a:off x="121400" y="1853850"/>
            <a:ext cx="8901199" cy="3296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